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4">
  <p:sldMasterIdLst>
    <p:sldMasterId id="2147483648" r:id="rId1"/>
  </p:sldMasterIdLst>
  <p:sldIdLst>
    <p:sldId id="257" r:id="rId2"/>
    <p:sldId id="262" r:id="rId3"/>
    <p:sldId id="263" r:id="rId4"/>
    <p:sldId id="264" r:id="rId5"/>
    <p:sldId id="265" r:id="rId6"/>
    <p:sldId id="269" r:id="rId7"/>
    <p:sldId id="266" r:id="rId8"/>
    <p:sldId id="268" r:id="rId9"/>
    <p:sldId id="270" r:id="rId10"/>
    <p:sldId id="271" r:id="rId11"/>
    <p:sldId id="272" r:id="rId12"/>
    <p:sldId id="273" r:id="rId13"/>
    <p:sldId id="274" r:id="rId14"/>
    <p:sldId id="275" r:id="rId15"/>
    <p:sldId id="277" r:id="rId16"/>
    <p:sldId id="278" r:id="rId17"/>
    <p:sldId id="279" r:id="rId18"/>
    <p:sldId id="280" r:id="rId19"/>
    <p:sldId id="281" r:id="rId20"/>
    <p:sldId id="282" r:id="rId21"/>
    <p:sldId id="258" r:id="rId22"/>
    <p:sldId id="261" r:id="rId23"/>
    <p:sldId id="259" r:id="rId24"/>
    <p:sldId id="260" r:id="rId25"/>
  </p:sldIdLst>
  <p:sldSz cx="12192000" cy="6858000"/>
  <p:notesSz cx="6858000" cy="9144000"/>
  <p:embeddedFontLst>
    <p:embeddedFont>
      <p:font typeface="Cambria" panose="02040503050406030204" pitchFamily="18" charset="0"/>
      <p:regular r:id="rId26"/>
      <p:bold r:id="rId27"/>
      <p:italic r:id="rId28"/>
      <p:boldItalic r:id="rId29"/>
    </p:embeddedFont>
    <p:embeddedFont>
      <p:font typeface="Calibri Light" panose="020F0302020204030204" pitchFamily="34" charset="0"/>
      <p:regular r:id="rId30"/>
      <p:italic r:id="rId31"/>
    </p:embeddedFont>
    <p:embeddedFont>
      <p:font typeface="Calibri" panose="020F050202020403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8" d="100"/>
          <a:sy n="58" d="100"/>
        </p:scale>
        <p:origin x="77" y="1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3A4F12-DA65-48C0-86D6-B8D92C38F381}" type="datetimeFigureOut">
              <a:rPr lang="en-US" smtClean="0"/>
              <a:t>9/2/2016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C56DC-6BC6-4757-A2B2-0DE77DAED24B}" type="slidenum">
              <a:rPr lang="en-US" smtClean="0"/>
              <a:t>‹#›</a:t>
            </a:fld>
            <a:endParaRPr lang="en-US"/>
          </a:p>
        </p:txBody>
      </p:sp>
    </p:spTree>
    <p:extLst>
      <p:ext uri="{BB962C8B-B14F-4D97-AF65-F5344CB8AC3E}">
        <p14:creationId xmlns:p14="http://schemas.microsoft.com/office/powerpoint/2010/main" val="2875001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3A4F12-DA65-48C0-86D6-B8D92C38F381}" type="datetimeFigureOut">
              <a:rPr lang="en-US" smtClean="0"/>
              <a:t>9/2/2016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C56DC-6BC6-4757-A2B2-0DE77DAED24B}" type="slidenum">
              <a:rPr lang="en-US" smtClean="0"/>
              <a:t>‹#›</a:t>
            </a:fld>
            <a:endParaRPr lang="en-US"/>
          </a:p>
        </p:txBody>
      </p:sp>
    </p:spTree>
    <p:extLst>
      <p:ext uri="{BB962C8B-B14F-4D97-AF65-F5344CB8AC3E}">
        <p14:creationId xmlns:p14="http://schemas.microsoft.com/office/powerpoint/2010/main" val="1668595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3A4F12-DA65-48C0-86D6-B8D92C38F381}" type="datetimeFigureOut">
              <a:rPr lang="en-US" smtClean="0"/>
              <a:t>9/2/2016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C56DC-6BC6-4757-A2B2-0DE77DAED24B}" type="slidenum">
              <a:rPr lang="en-US" smtClean="0"/>
              <a:t>‹#›</a:t>
            </a:fld>
            <a:endParaRPr lang="en-US"/>
          </a:p>
        </p:txBody>
      </p:sp>
    </p:spTree>
    <p:extLst>
      <p:ext uri="{BB962C8B-B14F-4D97-AF65-F5344CB8AC3E}">
        <p14:creationId xmlns:p14="http://schemas.microsoft.com/office/powerpoint/2010/main" val="1679478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3A4F12-DA65-48C0-86D6-B8D92C38F381}" type="datetimeFigureOut">
              <a:rPr lang="en-US" smtClean="0"/>
              <a:t>9/2/2016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C56DC-6BC6-4757-A2B2-0DE77DAED24B}" type="slidenum">
              <a:rPr lang="en-US" smtClean="0"/>
              <a:t>‹#›</a:t>
            </a:fld>
            <a:endParaRPr lang="en-US"/>
          </a:p>
        </p:txBody>
      </p:sp>
    </p:spTree>
    <p:extLst>
      <p:ext uri="{BB962C8B-B14F-4D97-AF65-F5344CB8AC3E}">
        <p14:creationId xmlns:p14="http://schemas.microsoft.com/office/powerpoint/2010/main" val="1067819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E3A4F12-DA65-48C0-86D6-B8D92C38F381}" type="datetimeFigureOut">
              <a:rPr lang="en-US" smtClean="0"/>
              <a:t>9/2/2016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C56DC-6BC6-4757-A2B2-0DE77DAED24B}" type="slidenum">
              <a:rPr lang="en-US" smtClean="0"/>
              <a:t>‹#›</a:t>
            </a:fld>
            <a:endParaRPr lang="en-US"/>
          </a:p>
        </p:txBody>
      </p:sp>
    </p:spTree>
    <p:extLst>
      <p:ext uri="{BB962C8B-B14F-4D97-AF65-F5344CB8AC3E}">
        <p14:creationId xmlns:p14="http://schemas.microsoft.com/office/powerpoint/2010/main" val="37935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3A4F12-DA65-48C0-86D6-B8D92C38F381}" type="datetimeFigureOut">
              <a:rPr lang="en-US" smtClean="0"/>
              <a:t>9/2/2016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CC56DC-6BC6-4757-A2B2-0DE77DAED24B}" type="slidenum">
              <a:rPr lang="en-US" smtClean="0"/>
              <a:t>‹#›</a:t>
            </a:fld>
            <a:endParaRPr lang="en-US"/>
          </a:p>
        </p:txBody>
      </p:sp>
    </p:spTree>
    <p:extLst>
      <p:ext uri="{BB962C8B-B14F-4D97-AF65-F5344CB8AC3E}">
        <p14:creationId xmlns:p14="http://schemas.microsoft.com/office/powerpoint/2010/main" val="3220845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3A4F12-DA65-48C0-86D6-B8D92C38F381}" type="datetimeFigureOut">
              <a:rPr lang="en-US" smtClean="0"/>
              <a:t>9/2/2016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CC56DC-6BC6-4757-A2B2-0DE77DAED24B}" type="slidenum">
              <a:rPr lang="en-US" smtClean="0"/>
              <a:t>‹#›</a:t>
            </a:fld>
            <a:endParaRPr lang="en-US"/>
          </a:p>
        </p:txBody>
      </p:sp>
    </p:spTree>
    <p:extLst>
      <p:ext uri="{BB962C8B-B14F-4D97-AF65-F5344CB8AC3E}">
        <p14:creationId xmlns:p14="http://schemas.microsoft.com/office/powerpoint/2010/main" val="2444924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3A4F12-DA65-48C0-86D6-B8D92C38F381}" type="datetimeFigureOut">
              <a:rPr lang="en-US" smtClean="0"/>
              <a:t>9/2/2016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CC56DC-6BC6-4757-A2B2-0DE77DAED24B}" type="slidenum">
              <a:rPr lang="en-US" smtClean="0"/>
              <a:t>‹#›</a:t>
            </a:fld>
            <a:endParaRPr lang="en-US"/>
          </a:p>
        </p:txBody>
      </p:sp>
    </p:spTree>
    <p:extLst>
      <p:ext uri="{BB962C8B-B14F-4D97-AF65-F5344CB8AC3E}">
        <p14:creationId xmlns:p14="http://schemas.microsoft.com/office/powerpoint/2010/main" val="1608585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A4F12-DA65-48C0-86D6-B8D92C38F381}" type="datetimeFigureOut">
              <a:rPr lang="en-US" smtClean="0"/>
              <a:t>9/2/2016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CC56DC-6BC6-4757-A2B2-0DE77DAED24B}" type="slidenum">
              <a:rPr lang="en-US" smtClean="0"/>
              <a:t>‹#›</a:t>
            </a:fld>
            <a:endParaRPr lang="en-US"/>
          </a:p>
        </p:txBody>
      </p:sp>
    </p:spTree>
    <p:extLst>
      <p:ext uri="{BB962C8B-B14F-4D97-AF65-F5344CB8AC3E}">
        <p14:creationId xmlns:p14="http://schemas.microsoft.com/office/powerpoint/2010/main" val="1473685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E3A4F12-DA65-48C0-86D6-B8D92C38F381}" type="datetimeFigureOut">
              <a:rPr lang="en-US" smtClean="0"/>
              <a:t>9/2/2016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CC56DC-6BC6-4757-A2B2-0DE77DAED24B}" type="slidenum">
              <a:rPr lang="en-US" smtClean="0"/>
              <a:t>‹#›</a:t>
            </a:fld>
            <a:endParaRPr lang="en-US"/>
          </a:p>
        </p:txBody>
      </p:sp>
    </p:spTree>
    <p:extLst>
      <p:ext uri="{BB962C8B-B14F-4D97-AF65-F5344CB8AC3E}">
        <p14:creationId xmlns:p14="http://schemas.microsoft.com/office/powerpoint/2010/main" val="3232721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E3A4F12-DA65-48C0-86D6-B8D92C38F381}" type="datetimeFigureOut">
              <a:rPr lang="en-US" smtClean="0"/>
              <a:t>9/2/2016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CC56DC-6BC6-4757-A2B2-0DE77DAED24B}" type="slidenum">
              <a:rPr lang="en-US" smtClean="0"/>
              <a:t>‹#›</a:t>
            </a:fld>
            <a:endParaRPr lang="en-US"/>
          </a:p>
        </p:txBody>
      </p:sp>
    </p:spTree>
    <p:extLst>
      <p:ext uri="{BB962C8B-B14F-4D97-AF65-F5344CB8AC3E}">
        <p14:creationId xmlns:p14="http://schemas.microsoft.com/office/powerpoint/2010/main" val="3540216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3A4F12-DA65-48C0-86D6-B8D92C38F381}" type="datetimeFigureOut">
              <a:rPr lang="en-US" smtClean="0"/>
              <a:t>9/2/2016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CC56DC-6BC6-4757-A2B2-0DE77DAED24B}" type="slidenum">
              <a:rPr lang="en-US" smtClean="0"/>
              <a:t>‹#›</a:t>
            </a:fld>
            <a:endParaRPr lang="en-US"/>
          </a:p>
        </p:txBody>
      </p:sp>
    </p:spTree>
    <p:extLst>
      <p:ext uri="{BB962C8B-B14F-4D97-AF65-F5344CB8AC3E}">
        <p14:creationId xmlns:p14="http://schemas.microsoft.com/office/powerpoint/2010/main" val="888454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hildst@pdx.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_ENREF_47"/><Relationship Id="rId2" Type="http://schemas.openxmlformats.org/officeDocument/2006/relationships/hyperlink" Target="#_ENREF_26"/><Relationship Id="rId1" Type="http://schemas.openxmlformats.org/officeDocument/2006/relationships/slideLayout" Target="../slideLayouts/slideLayout2.xml"/><Relationship Id="rId5" Type="http://schemas.openxmlformats.org/officeDocument/2006/relationships/hyperlink" Target="#_ENREF_51"/><Relationship Id="rId4" Type="http://schemas.openxmlformats.org/officeDocument/2006/relationships/hyperlink" Target="#_ENREF_37"/></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_ENREF_1"/><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_ENREF_50"/><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_ENREF_35"/><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_ENREF_27"/><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_ENREF_33"/><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_ENREF_23"/><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_ENREF_9"/><Relationship Id="rId2" Type="http://schemas.openxmlformats.org/officeDocument/2006/relationships/hyperlink" Target="#_ENREF_14"/><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905321"/>
            <a:ext cx="9144000" cy="2387600"/>
          </a:xfrm>
        </p:spPr>
        <p:txBody>
          <a:bodyPr>
            <a:normAutofit fontScale="90000"/>
          </a:bodyPr>
          <a:lstStyle/>
          <a:p>
            <a:r>
              <a:rPr lang="en-US" dirty="0"/>
              <a:t>The definite article in Mel</a:t>
            </a:r>
            <a:br>
              <a:rPr lang="en-US" dirty="0"/>
            </a:br>
            <a:r>
              <a:rPr lang="en-US" dirty="0"/>
              <a:t> </a:t>
            </a:r>
            <a:br>
              <a:rPr lang="en-US" dirty="0"/>
            </a:br>
            <a:r>
              <a:rPr lang="en-US" sz="4400" dirty="0"/>
              <a:t>G. Tucker Childs</a:t>
            </a:r>
            <a:br>
              <a:rPr lang="en-US" sz="4400" dirty="0"/>
            </a:br>
            <a:r>
              <a:rPr lang="en-US" sz="4400" dirty="0"/>
              <a:t>Portland State University</a:t>
            </a:r>
            <a:br>
              <a:rPr lang="en-US" sz="4400" dirty="0"/>
            </a:br>
            <a:r>
              <a:rPr lang="en-US" sz="4400" u="sng" dirty="0">
                <a:hlinkClick r:id="rId2"/>
              </a:rPr>
              <a:t>childst@pdx.edu</a:t>
            </a:r>
            <a:r>
              <a:rPr lang="en-US" sz="4400" dirty="0"/>
              <a:t/>
            </a:r>
            <a:br>
              <a:rPr lang="en-US" sz="4400" dirty="0"/>
            </a:br>
            <a:r>
              <a:rPr lang="en-US" dirty="0"/>
              <a:t> </a:t>
            </a:r>
            <a:br>
              <a:rPr lang="en-US" dirty="0"/>
            </a:br>
            <a:r>
              <a:rPr lang="en-US" sz="4400" dirty="0"/>
              <a:t>Niger-Congo 2</a:t>
            </a:r>
            <a:br>
              <a:rPr lang="en-US" sz="4400" dirty="0"/>
            </a:br>
            <a:r>
              <a:rPr lang="en-US" sz="4400" dirty="0"/>
              <a:t>1-3 Sept 2016, </a:t>
            </a:r>
            <a:r>
              <a:rPr lang="en-US" sz="4400" dirty="0" smtClean="0"/>
              <a:t>Paris</a:t>
            </a:r>
            <a:endParaRPr lang="en-US" sz="4400" dirty="0"/>
          </a:p>
        </p:txBody>
      </p:sp>
    </p:spTree>
    <p:extLst>
      <p:ext uri="{BB962C8B-B14F-4D97-AF65-F5344CB8AC3E}">
        <p14:creationId xmlns:p14="http://schemas.microsoft.com/office/powerpoint/2010/main" val="16311672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a:t>8</a:t>
            </a:r>
            <a:r>
              <a:rPr lang="en-US" dirty="0" smtClean="0"/>
              <a:t>) </a:t>
            </a:r>
            <a:r>
              <a:rPr lang="en-US" dirty="0"/>
              <a:t>Motivation for establishing Mel as a group separate from Atlantic</a:t>
            </a:r>
            <a:endParaRPr lang="en-US" dirty="0"/>
          </a:p>
        </p:txBody>
      </p:sp>
      <p:sp>
        <p:nvSpPr>
          <p:cNvPr id="3" name="Content Placeholder 2"/>
          <p:cNvSpPr>
            <a:spLocks noGrp="1"/>
          </p:cNvSpPr>
          <p:nvPr>
            <p:ph idx="1"/>
          </p:nvPr>
        </p:nvSpPr>
        <p:spPr/>
        <p:txBody>
          <a:bodyPr>
            <a:normAutofit fontScale="92500" lnSpcReduction="10000"/>
          </a:bodyPr>
          <a:lstStyle/>
          <a:p>
            <a:r>
              <a:rPr lang="en-US" dirty="0"/>
              <a:t>Previous grouping not </a:t>
            </a:r>
            <a:r>
              <a:rPr lang="en-US" dirty="0" smtClean="0"/>
              <a:t>genetic; </a:t>
            </a:r>
            <a:r>
              <a:rPr lang="en-US" dirty="0">
                <a:hlinkClick r:id="rId2" action="ppaction://hlinkfile" tooltip="Koelle, 1854 #321"/>
              </a:rPr>
              <a:t>Koelle 1854</a:t>
            </a:r>
            <a:r>
              <a:rPr lang="en-US" dirty="0"/>
              <a:t>: a geographic and typological </a:t>
            </a:r>
            <a:r>
              <a:rPr lang="en-US" dirty="0" smtClean="0"/>
              <a:t>grouping</a:t>
            </a:r>
          </a:p>
          <a:p>
            <a:r>
              <a:rPr lang="en-US" dirty="0">
                <a:hlinkClick r:id="rId3" action="ppaction://hlinkfile" tooltip="Westermann, 1928 #592"/>
              </a:rPr>
              <a:t>Westermann 1928</a:t>
            </a:r>
            <a:r>
              <a:rPr lang="en-US" dirty="0"/>
              <a:t>: no regular lexical correspondences throughout Atlantic, shows “close lexical relationship” among Mel </a:t>
            </a:r>
            <a:r>
              <a:rPr lang="en-US" dirty="0" smtClean="0"/>
              <a:t>languages</a:t>
            </a:r>
          </a:p>
          <a:p>
            <a:r>
              <a:rPr lang="en-US" dirty="0"/>
              <a:t>unity of group unexamined, search for higher relationships; no real data on low-level relationships (and intermediate levels</a:t>
            </a:r>
            <a:r>
              <a:rPr lang="en-US" dirty="0" smtClean="0"/>
              <a:t>)</a:t>
            </a:r>
          </a:p>
          <a:p>
            <a:r>
              <a:rPr lang="en-US" dirty="0"/>
              <a:t>lexical: 300 </a:t>
            </a:r>
            <a:r>
              <a:rPr lang="en-US" dirty="0" smtClean="0"/>
              <a:t>cognates</a:t>
            </a:r>
          </a:p>
          <a:p>
            <a:pPr lvl="0"/>
            <a:r>
              <a:rPr lang="en-US" dirty="0"/>
              <a:t>Noun class systems, regular correspondences in animate classes (</a:t>
            </a:r>
            <a:r>
              <a:rPr lang="en-US" b="1" dirty="0"/>
              <a:t>a</a:t>
            </a:r>
            <a:r>
              <a:rPr lang="en-US" dirty="0"/>
              <a:t> rather than </a:t>
            </a:r>
            <a:r>
              <a:rPr lang="en-US" b="1" dirty="0"/>
              <a:t>*</a:t>
            </a:r>
            <a:r>
              <a:rPr lang="en-US" b="1" dirty="0" err="1"/>
              <a:t>bV</a:t>
            </a:r>
            <a:r>
              <a:rPr lang="en-US" dirty="0"/>
              <a:t>)</a:t>
            </a:r>
          </a:p>
          <a:p>
            <a:pPr lvl="0"/>
            <a:r>
              <a:rPr lang="en-US" dirty="0"/>
              <a:t>(also </a:t>
            </a:r>
            <a:r>
              <a:rPr lang="en-US" dirty="0">
                <a:hlinkClick r:id="rId3" action="ppaction://hlinkfile" tooltip="Westermann, 1928 #592"/>
              </a:rPr>
              <a:t>Westermann 1928</a:t>
            </a:r>
            <a:r>
              <a:rPr lang="en-US" dirty="0"/>
              <a:t> shows unity of Mel by linking Temne and “Bullom”)</a:t>
            </a:r>
          </a:p>
          <a:p>
            <a:r>
              <a:rPr lang="en-US" dirty="0"/>
              <a:t>(cf. </a:t>
            </a:r>
            <a:r>
              <a:rPr lang="en-US" dirty="0">
                <a:hlinkClick r:id="rId4" action="ppaction://hlinkfile" tooltip="Sapir, 1971 #198"/>
              </a:rPr>
              <a:t>Sapir 1971</a:t>
            </a:r>
            <a:r>
              <a:rPr lang="en-US" dirty="0"/>
              <a:t> and </a:t>
            </a:r>
            <a:r>
              <a:rPr lang="en-US" dirty="0">
                <a:hlinkClick r:id="rId5" action="ppaction://hlinkfile" tooltip="Wilson, 1989 #12"/>
              </a:rPr>
              <a:t>Wilson 1989</a:t>
            </a:r>
            <a:r>
              <a:rPr lang="en-US" dirty="0"/>
              <a:t>)</a:t>
            </a:r>
            <a:endParaRPr lang="en-US" dirty="0" smtClean="0"/>
          </a:p>
          <a:p>
            <a:endParaRPr lang="en-US" dirty="0"/>
          </a:p>
        </p:txBody>
      </p:sp>
    </p:spTree>
    <p:extLst>
      <p:ext uri="{BB962C8B-B14F-4D97-AF65-F5344CB8AC3E}">
        <p14:creationId xmlns:p14="http://schemas.microsoft.com/office/powerpoint/2010/main" val="1565256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2 The classification of Mel</a:t>
            </a:r>
            <a:endParaRPr lang="en-US" dirty="0"/>
          </a:p>
        </p:txBody>
      </p:sp>
      <p:sp>
        <p:nvSpPr>
          <p:cNvPr id="3" name="Content Placeholder 2"/>
          <p:cNvSpPr>
            <a:spLocks noGrp="1"/>
          </p:cNvSpPr>
          <p:nvPr>
            <p:ph idx="1"/>
          </p:nvPr>
        </p:nvSpPr>
        <p:spPr/>
        <p:txBody>
          <a:bodyPr>
            <a:normAutofit fontScale="92500" lnSpcReduction="10000"/>
          </a:bodyPr>
          <a:lstStyle/>
          <a:p>
            <a:pPr marL="0" indent="0" defTabSz="457200">
              <a:buNone/>
            </a:pPr>
            <a:r>
              <a:rPr lang="es-ES" sz="3600" dirty="0" smtClean="0"/>
              <a:t>1</a:t>
            </a:r>
            <a:r>
              <a:rPr lang="es-ES" sz="3600" dirty="0"/>
              <a:t>. Temne-Baga</a:t>
            </a:r>
            <a:endParaRPr lang="en-US" sz="3600" dirty="0"/>
          </a:p>
          <a:p>
            <a:pPr marL="0" indent="0" defTabSz="457200">
              <a:buNone/>
            </a:pPr>
            <a:r>
              <a:rPr lang="es-ES" sz="3600" dirty="0"/>
              <a:t>		a. Temne</a:t>
            </a:r>
            <a:endParaRPr lang="en-US" sz="3600" dirty="0"/>
          </a:p>
          <a:p>
            <a:pPr marL="0" indent="0" defTabSz="457200">
              <a:buNone/>
            </a:pPr>
            <a:r>
              <a:rPr lang="es-ES" sz="3600" dirty="0"/>
              <a:t>		b. Baga Binari, Baga Koba, Baga Mandori, Baga Sitemu, </a:t>
            </a:r>
            <a:r>
              <a:rPr lang="es-ES" sz="3600" dirty="0" smtClean="0"/>
              <a:t>			Landuma</a:t>
            </a:r>
            <a:endParaRPr lang="en-US" sz="3600" dirty="0"/>
          </a:p>
          <a:p>
            <a:pPr marL="0" indent="0" defTabSz="457200">
              <a:buNone/>
            </a:pPr>
            <a:r>
              <a:rPr lang="es-ES" sz="3600" dirty="0"/>
              <a:t>2. Bolom-Kisi</a:t>
            </a:r>
            <a:endParaRPr lang="en-US" sz="3600" dirty="0"/>
          </a:p>
          <a:p>
            <a:pPr marL="0" indent="0" defTabSz="457200">
              <a:buNone/>
            </a:pPr>
            <a:r>
              <a:rPr lang="es-ES" sz="3600" dirty="0"/>
              <a:t>		a. Bolom: Mani, Sherbro, Bom-Kim</a:t>
            </a:r>
            <a:endParaRPr lang="en-US" sz="3600" dirty="0"/>
          </a:p>
          <a:p>
            <a:pPr marL="0" indent="0" defTabSz="457200">
              <a:buNone/>
            </a:pPr>
            <a:r>
              <a:rPr lang="es-ES" sz="3600" dirty="0"/>
              <a:t>		</a:t>
            </a:r>
            <a:r>
              <a:rPr lang="en-US" sz="3600" dirty="0"/>
              <a:t>b. Kisi</a:t>
            </a:r>
          </a:p>
          <a:p>
            <a:pPr marL="0" indent="0" defTabSz="457200">
              <a:buNone/>
            </a:pPr>
            <a:r>
              <a:rPr lang="en-US" sz="3600" dirty="0"/>
              <a:t>	3. </a:t>
            </a:r>
            <a:r>
              <a:rPr lang="en-US" sz="3600" dirty="0" smtClean="0"/>
              <a:t>Gola</a:t>
            </a:r>
            <a:endParaRPr lang="en-US" dirty="0"/>
          </a:p>
        </p:txBody>
      </p:sp>
    </p:spTree>
    <p:extLst>
      <p:ext uri="{BB962C8B-B14F-4D97-AF65-F5344CB8AC3E}">
        <p14:creationId xmlns:p14="http://schemas.microsoft.com/office/powerpoint/2010/main" val="12531497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2849"/>
            <a:ext cx="10515600" cy="1325563"/>
          </a:xfrm>
        </p:spPr>
        <p:txBody>
          <a:bodyPr/>
          <a:lstStyle/>
          <a:p>
            <a:r>
              <a:rPr lang="en-US" dirty="0"/>
              <a:t>(11) The Definite article reconstructed for the Bolom-Kisi sub-group of Mel: </a:t>
            </a:r>
            <a:r>
              <a:rPr lang="en-US" b="1" dirty="0"/>
              <a:t>*</a:t>
            </a:r>
            <a:r>
              <a:rPr lang="en-US" b="1" dirty="0" err="1"/>
              <a:t>lɛ</a:t>
            </a:r>
            <a:r>
              <a:rPr lang="en-US" b="1" dirty="0"/>
              <a:t>́</a:t>
            </a:r>
            <a:endParaRPr lang="en-US" dirty="0"/>
          </a:p>
        </p:txBody>
      </p:sp>
      <p:sp>
        <p:nvSpPr>
          <p:cNvPr id="3" name="Content Placeholder 2"/>
          <p:cNvSpPr>
            <a:spLocks noGrp="1"/>
          </p:cNvSpPr>
          <p:nvPr>
            <p:ph idx="1"/>
          </p:nvPr>
        </p:nvSpPr>
        <p:spPr>
          <a:xfrm>
            <a:off x="838200" y="1571420"/>
            <a:ext cx="10515600" cy="5306460"/>
          </a:xfrm>
        </p:spPr>
        <p:txBody>
          <a:bodyPr>
            <a:normAutofit fontScale="40000" lnSpcReduction="20000"/>
          </a:bodyPr>
          <a:lstStyle/>
          <a:p>
            <a:pPr marL="0" indent="0">
              <a:buNone/>
            </a:pPr>
            <a:endParaRPr lang="en-US" sz="5100" b="1" dirty="0" smtClean="0"/>
          </a:p>
          <a:p>
            <a:pPr marL="0" indent="0">
              <a:buNone/>
            </a:pPr>
            <a:r>
              <a:rPr lang="en-US" sz="5100" b="1" dirty="0" smtClean="0"/>
              <a:t>Table </a:t>
            </a:r>
            <a:r>
              <a:rPr lang="en-US" sz="5100" b="1" dirty="0"/>
              <a:t>2 Definite in Bolom-Kisi, underlying forms and surface </a:t>
            </a:r>
            <a:r>
              <a:rPr lang="en-US" sz="5100" b="1" dirty="0" smtClean="0"/>
              <a:t>realizations</a:t>
            </a:r>
          </a:p>
          <a:p>
            <a:pPr marL="0" indent="0">
              <a:buNone/>
            </a:pPr>
            <a:endParaRPr lang="en-US" sz="3800" dirty="0" smtClean="0"/>
          </a:p>
          <a:p>
            <a:pPr marL="0" indent="0">
              <a:buNone/>
            </a:pPr>
            <a:r>
              <a:rPr lang="en-US" sz="5500" dirty="0" smtClean="0"/>
              <a:t>Kisi</a:t>
            </a:r>
            <a:r>
              <a:rPr lang="en-US" sz="5500" dirty="0"/>
              <a:t>	/(+alv)  ́/	[</a:t>
            </a:r>
            <a:r>
              <a:rPr lang="en-US" sz="5500" dirty="0" err="1"/>
              <a:t>wɛ</a:t>
            </a:r>
            <a:r>
              <a:rPr lang="en-US" sz="5500" dirty="0"/>
              <a:t>] / [+rnd], [</a:t>
            </a:r>
            <a:r>
              <a:rPr lang="en-US" sz="5500" dirty="0" err="1"/>
              <a:t>yɛ</a:t>
            </a:r>
            <a:r>
              <a:rPr lang="en-US" sz="5500" dirty="0"/>
              <a:t>] / [-rnd], [l] / [l]+__, [d]/[+nas]+__</a:t>
            </a:r>
          </a:p>
          <a:p>
            <a:pPr marL="0" indent="0">
              <a:buNone/>
            </a:pPr>
            <a:r>
              <a:rPr lang="en-US" sz="5500" dirty="0"/>
              <a:t>	(no TBU, but following tone on noun class marker always high)</a:t>
            </a:r>
          </a:p>
          <a:p>
            <a:pPr marL="0" indent="0">
              <a:buNone/>
            </a:pPr>
            <a:r>
              <a:rPr lang="en-US" sz="5500" dirty="0"/>
              <a:t>Mani	/</a:t>
            </a:r>
            <a:r>
              <a:rPr lang="en-US" sz="5500" dirty="0" err="1"/>
              <a:t>ʧɛ</a:t>
            </a:r>
            <a:r>
              <a:rPr lang="en-US" sz="5500" dirty="0"/>
              <a:t>/ (&lt;</a:t>
            </a:r>
            <a:r>
              <a:rPr lang="en-US" sz="5500" dirty="0" err="1"/>
              <a:t>cɛ</a:t>
            </a:r>
            <a:r>
              <a:rPr lang="en-US" sz="5500" dirty="0"/>
              <a:t>&gt;)	[</a:t>
            </a:r>
            <a:r>
              <a:rPr lang="en-US" sz="5500" dirty="0" err="1"/>
              <a:t>ʧɛ</a:t>
            </a:r>
            <a:r>
              <a:rPr lang="en-US" sz="5500" dirty="0"/>
              <a:t>]</a:t>
            </a:r>
          </a:p>
          <a:p>
            <a:pPr marL="0" indent="0">
              <a:buNone/>
            </a:pPr>
            <a:r>
              <a:rPr lang="en-US" sz="5500" dirty="0"/>
              <a:t>	(polar tone, the opposite of the preceding tone)</a:t>
            </a:r>
          </a:p>
          <a:p>
            <a:pPr marL="0" indent="0">
              <a:buNone/>
            </a:pPr>
            <a:r>
              <a:rPr lang="en-US" sz="5500" dirty="0"/>
              <a:t>Bom-Kim	/ɛ/	[</a:t>
            </a:r>
            <a:r>
              <a:rPr lang="en-US" sz="5500" dirty="0" err="1"/>
              <a:t>wɛ</a:t>
            </a:r>
            <a:r>
              <a:rPr lang="en-US" sz="5500" dirty="0"/>
              <a:t>] / [+rnd] __, [</a:t>
            </a:r>
            <a:r>
              <a:rPr lang="en-US" sz="5500" dirty="0" err="1"/>
              <a:t>yɛ</a:t>
            </a:r>
            <a:r>
              <a:rPr lang="en-US" sz="5500" dirty="0"/>
              <a:t>] / [-rnd] __, [</a:t>
            </a:r>
            <a:r>
              <a:rPr lang="en-US" sz="5500" dirty="0" err="1"/>
              <a:t>lɛ</a:t>
            </a:r>
            <a:r>
              <a:rPr lang="en-US" sz="5500" dirty="0"/>
              <a:t>] / [l] + __, [</a:t>
            </a:r>
            <a:r>
              <a:rPr lang="en-US" sz="5500" dirty="0" err="1"/>
              <a:t>dɛ</a:t>
            </a:r>
            <a:r>
              <a:rPr lang="en-US" sz="5500" dirty="0"/>
              <a:t>] / [+nas]+__, [ɛ]</a:t>
            </a:r>
          </a:p>
          <a:p>
            <a:pPr marL="0" indent="0">
              <a:buNone/>
            </a:pPr>
            <a:r>
              <a:rPr lang="en-US" sz="5500" dirty="0"/>
              <a:t>	(tone presently uncertain, language nearly dead)</a:t>
            </a:r>
          </a:p>
          <a:p>
            <a:pPr marL="0" indent="0">
              <a:buNone/>
            </a:pPr>
            <a:r>
              <a:rPr lang="fr-FR" sz="5500" dirty="0"/>
              <a:t>Bom </a:t>
            </a:r>
            <a:r>
              <a:rPr lang="en-US" sz="5500" dirty="0" smtClean="0"/>
              <a:t>dialect</a:t>
            </a:r>
            <a:r>
              <a:rPr lang="fr-FR" sz="5500" dirty="0"/>
              <a:t>	/</a:t>
            </a:r>
            <a:r>
              <a:rPr lang="fr-FR" sz="5500" dirty="0" err="1"/>
              <a:t>lɛ</a:t>
            </a:r>
            <a:r>
              <a:rPr lang="fr-FR" sz="5500" dirty="0"/>
              <a:t>/	[</a:t>
            </a:r>
            <a:r>
              <a:rPr lang="fr-FR" sz="5500" dirty="0" err="1"/>
              <a:t>lɛ</a:t>
            </a:r>
            <a:r>
              <a:rPr lang="fr-FR" sz="5500" dirty="0"/>
              <a:t>], [</a:t>
            </a:r>
            <a:r>
              <a:rPr lang="fr-FR" sz="5500" dirty="0" err="1"/>
              <a:t>dɛ</a:t>
            </a:r>
            <a:r>
              <a:rPr lang="fr-FR" sz="5500" dirty="0"/>
              <a:t>] / [+nas]+__</a:t>
            </a:r>
            <a:endParaRPr lang="en-US" sz="5500" dirty="0"/>
          </a:p>
          <a:p>
            <a:pPr marL="0" indent="0">
              <a:buNone/>
            </a:pPr>
            <a:r>
              <a:rPr lang="fr-FR" sz="5500" dirty="0"/>
              <a:t>	</a:t>
            </a:r>
            <a:r>
              <a:rPr lang="en-US" sz="5500" dirty="0"/>
              <a:t>(tone presently uncertain, language nearly dead)</a:t>
            </a:r>
          </a:p>
          <a:p>
            <a:pPr marL="0" indent="0">
              <a:buNone/>
            </a:pPr>
            <a:r>
              <a:rPr lang="en-US" sz="5500" dirty="0"/>
              <a:t>Sherbro	/ɛ/	[</a:t>
            </a:r>
            <a:r>
              <a:rPr lang="en-US" sz="5500" dirty="0" err="1"/>
              <a:t>wɛ</a:t>
            </a:r>
            <a:r>
              <a:rPr lang="en-US" sz="5500" dirty="0"/>
              <a:t>] / [+rnd] +__, [</a:t>
            </a:r>
            <a:r>
              <a:rPr lang="en-US" sz="5500" dirty="0" err="1"/>
              <a:t>yɛ</a:t>
            </a:r>
            <a:r>
              <a:rPr lang="en-US" sz="5500" dirty="0"/>
              <a:t>] / [-rnd]+ __, [</a:t>
            </a:r>
            <a:r>
              <a:rPr lang="en-US" sz="5500" dirty="0" err="1"/>
              <a:t>lɛ</a:t>
            </a:r>
            <a:r>
              <a:rPr lang="en-US" sz="5500" dirty="0"/>
              <a:t>] / [l] + __, [</a:t>
            </a:r>
            <a:r>
              <a:rPr lang="en-US" sz="5500" dirty="0" err="1"/>
              <a:t>dɛ</a:t>
            </a:r>
            <a:r>
              <a:rPr lang="en-US" sz="5500" dirty="0"/>
              <a:t>] / [+nas]+__, [ɛ]</a:t>
            </a:r>
          </a:p>
          <a:p>
            <a:pPr marL="0" indent="0">
              <a:buNone/>
            </a:pPr>
            <a:r>
              <a:rPr lang="en-US" sz="5500" dirty="0"/>
              <a:t>	</a:t>
            </a:r>
            <a:r>
              <a:rPr lang="en-US" sz="5500" dirty="0" smtClean="0"/>
              <a:t>(</a:t>
            </a:r>
            <a:r>
              <a:rPr lang="en-US" sz="5500" dirty="0"/>
              <a:t>polar </a:t>
            </a:r>
            <a:r>
              <a:rPr lang="en-US" sz="5500" dirty="0" smtClean="0"/>
              <a:t>tone, </a:t>
            </a:r>
            <a:r>
              <a:rPr lang="en-US" sz="5500" dirty="0"/>
              <a:t>the opposite of the preceding tone)</a:t>
            </a:r>
          </a:p>
          <a:p>
            <a:pPr marL="0" indent="0">
              <a:buNone/>
            </a:pPr>
            <a:r>
              <a:rPr lang="es-ES" sz="5500" dirty="0"/>
              <a:t>Dema </a:t>
            </a:r>
            <a:r>
              <a:rPr lang="en-US" sz="5500" dirty="0" smtClean="0"/>
              <a:t>dialect</a:t>
            </a:r>
            <a:r>
              <a:rPr lang="es-ES" sz="5500" dirty="0"/>
              <a:t>	</a:t>
            </a:r>
            <a:r>
              <a:rPr lang="es-ES" sz="5500" dirty="0" smtClean="0"/>
              <a:t>/</a:t>
            </a:r>
            <a:r>
              <a:rPr lang="en-US" sz="5500" dirty="0" err="1" smtClean="0"/>
              <a:t>lɛ</a:t>
            </a:r>
            <a:r>
              <a:rPr lang="es-ES" sz="5500" dirty="0" smtClean="0"/>
              <a:t>/</a:t>
            </a:r>
            <a:r>
              <a:rPr lang="es-ES" sz="5500" dirty="0"/>
              <a:t>	[</a:t>
            </a:r>
            <a:r>
              <a:rPr lang="es-ES" sz="5500" dirty="0" err="1"/>
              <a:t>lɛ</a:t>
            </a:r>
            <a:r>
              <a:rPr lang="es-ES" sz="5500" dirty="0"/>
              <a:t>], [</a:t>
            </a:r>
            <a:r>
              <a:rPr lang="es-ES" sz="5500" dirty="0" err="1"/>
              <a:t>dɛ</a:t>
            </a:r>
            <a:r>
              <a:rPr lang="es-ES" sz="5500" dirty="0"/>
              <a:t>] / [+nas]+__</a:t>
            </a:r>
            <a:endParaRPr lang="en-US" sz="5500" dirty="0"/>
          </a:p>
          <a:p>
            <a:pPr marL="0" indent="0">
              <a:buNone/>
            </a:pPr>
            <a:r>
              <a:rPr lang="es-ES" sz="5500" dirty="0"/>
              <a:t>	</a:t>
            </a:r>
            <a:r>
              <a:rPr lang="en-US" sz="5500" dirty="0" smtClean="0"/>
              <a:t>(likely polar tone)</a:t>
            </a:r>
            <a:endParaRPr lang="en-US" sz="5500" dirty="0"/>
          </a:p>
          <a:p>
            <a:pPr marL="0" indent="0">
              <a:buNone/>
            </a:pPr>
            <a:endParaRPr lang="en-US" dirty="0"/>
          </a:p>
        </p:txBody>
      </p:sp>
    </p:spTree>
    <p:extLst>
      <p:ext uri="{BB962C8B-B14F-4D97-AF65-F5344CB8AC3E}">
        <p14:creationId xmlns:p14="http://schemas.microsoft.com/office/powerpoint/2010/main" val="39063969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7814"/>
          </a:xfrm>
        </p:spPr>
        <p:txBody>
          <a:bodyPr/>
          <a:lstStyle/>
          <a:p>
            <a:r>
              <a:rPr lang="en-US" dirty="0"/>
              <a:t>(</a:t>
            </a:r>
            <a:r>
              <a:rPr lang="en-US" dirty="0" smtClean="0"/>
              <a:t>10) </a:t>
            </a:r>
            <a:r>
              <a:rPr lang="en-US" dirty="0"/>
              <a:t>Proto high or polar tone?</a:t>
            </a:r>
            <a:endParaRPr lang="en-US" dirty="0"/>
          </a:p>
        </p:txBody>
      </p:sp>
      <p:sp>
        <p:nvSpPr>
          <p:cNvPr id="4" name="Rectangle 1"/>
          <p:cNvSpPr>
            <a:spLocks noGrp="1" noChangeArrowheads="1"/>
          </p:cNvSpPr>
          <p:nvPr>
            <p:ph idx="1"/>
          </p:nvPr>
        </p:nvSpPr>
        <p:spPr bwMode="auto">
          <a:xfrm>
            <a:off x="198784" y="1272400"/>
            <a:ext cx="11728174"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high frequency of marked high: the polar tone in Mani and Sherbro is almost always high because of the languages’ tonotactics</a:t>
            </a:r>
            <a:endParaRPr kumimoji="0" lang="en-US" altLang="en-US" sz="3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high tone is the marked tone and Definite is a marked function? contrastive tone</a:t>
            </a:r>
            <a:endParaRPr kumimoji="0" lang="en-US" altLang="en-US" sz="3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possible simple dissimilation rule (see </a:t>
            </a:r>
            <a:r>
              <a:rPr kumimoji="0" lang="en-US" altLang="en-US" sz="3600" b="0" i="0" u="none" strike="noStrike" cap="none" normalizeH="0" baseline="0" dirty="0" smtClean="0">
                <a:ln>
                  <a:noFill/>
                </a:ln>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hlinkClick r:id="rId2" tooltip="Cahill, 2004 #17611"/>
              </a:rPr>
              <a:t>Cahill 2004</a:t>
            </a:r>
            <a:r>
              <a:rPr kumimoji="0" lang="en-US" altLang="en-US" sz="3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3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Kisi Definite remnant is always high</a:t>
            </a:r>
            <a:endParaRPr kumimoji="0" lang="en-US" altLang="en-US" sz="3600" b="0" i="0" u="none" strike="noStrike" cap="none" normalizeH="0" baseline="0" dirty="0" smtClean="0">
              <a:ln>
                <a:noFill/>
              </a:ln>
              <a:solidFill>
                <a:schemeClr val="tx1"/>
              </a:solidFill>
              <a:effectLst/>
            </a:endParaRPr>
          </a:p>
          <a:p>
            <a:pPr marL="0" lvl="0" indent="0">
              <a:lnSpc>
                <a:spcPct val="100000"/>
              </a:lnSpc>
              <a:buFontTx/>
              <a:buChar char="•"/>
            </a:pPr>
            <a:r>
              <a:rPr kumimoji="0" lang="en-US" altLang="en-US" sz="3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directionality of polar</a:t>
            </a:r>
            <a:r>
              <a:rPr lang="en-US" dirty="0"/>
              <a:t> ↔ </a:t>
            </a:r>
            <a:r>
              <a:rPr kumimoji="0" lang="en-US" altLang="en-US" sz="3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high change unknown, polar tone as more complex (Cahill 2016 p.c.)</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(Temne Definite is always H and Indefinite low (see 3.2.1)</a:t>
            </a:r>
            <a:r>
              <a:rPr kumimoji="0" lang="en-US" altLang="en-US" sz="3600" b="0" i="0" u="none" strike="noStrike" cap="none" normalizeH="0" baseline="0" dirty="0" smtClean="0">
                <a:ln>
                  <a:noFill/>
                </a:ln>
                <a:solidFill>
                  <a:schemeClr val="tx1"/>
                </a:solidFill>
                <a:effectLst/>
              </a:rPr>
              <a:t> </a:t>
            </a:r>
          </a:p>
        </p:txBody>
      </p:sp>
    </p:spTree>
    <p:extLst>
      <p:ext uri="{BB962C8B-B14F-4D97-AF65-F5344CB8AC3E}">
        <p14:creationId xmlns:p14="http://schemas.microsoft.com/office/powerpoint/2010/main" val="2172557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dirty="0" smtClean="0"/>
              <a:t>11) </a:t>
            </a:r>
            <a:r>
              <a:rPr lang="en-US" dirty="0"/>
              <a:t>Evidence adduced by </a:t>
            </a:r>
            <a:r>
              <a:rPr lang="en-US" dirty="0">
                <a:hlinkClick r:id="rId2" action="ppaction://hlinkfile" tooltip="Wilson, 1962 #556"/>
              </a:rPr>
              <a:t>Wilson 1962</a:t>
            </a:r>
            <a:r>
              <a:rPr lang="en-US" dirty="0"/>
              <a:t> to shown unity of Temne-Baga sub-group of Mel</a:t>
            </a:r>
            <a:endParaRPr lang="en-US" dirty="0"/>
          </a:p>
        </p:txBody>
      </p:sp>
      <p:sp>
        <p:nvSpPr>
          <p:cNvPr id="3" name="Content Placeholder 2"/>
          <p:cNvSpPr>
            <a:spLocks noGrp="1"/>
          </p:cNvSpPr>
          <p:nvPr>
            <p:ph idx="1"/>
          </p:nvPr>
        </p:nvSpPr>
        <p:spPr>
          <a:xfrm>
            <a:off x="838200" y="1825624"/>
            <a:ext cx="10515600" cy="5032375"/>
          </a:xfrm>
        </p:spPr>
        <p:txBody>
          <a:bodyPr>
            <a:normAutofit fontScale="70000" lnSpcReduction="20000"/>
          </a:bodyPr>
          <a:lstStyle/>
          <a:p>
            <a:pPr marL="0" indent="0">
              <a:buNone/>
            </a:pPr>
            <a:r>
              <a:rPr lang="en-US" dirty="0"/>
              <a:t>Key: Temne (Tm), Landuma (</a:t>
            </a:r>
            <a:r>
              <a:rPr lang="en-US" dirty="0" err="1"/>
              <a:t>Ld</a:t>
            </a:r>
            <a:r>
              <a:rPr lang="en-US" dirty="0"/>
              <a:t>), Baga Maduri (</a:t>
            </a:r>
            <a:r>
              <a:rPr lang="en-US" dirty="0" err="1"/>
              <a:t>BMd</a:t>
            </a:r>
            <a:r>
              <a:rPr lang="en-US" dirty="0"/>
              <a:t>), Baga Sitemu (BS), Baga Koba (BK)</a:t>
            </a:r>
          </a:p>
          <a:p>
            <a:pPr marL="0" indent="0">
              <a:buNone/>
            </a:pPr>
            <a:r>
              <a:rPr lang="en-US" dirty="0"/>
              <a:t> </a:t>
            </a:r>
          </a:p>
          <a:p>
            <a:pPr marL="0" indent="0">
              <a:buNone/>
            </a:pPr>
            <a:r>
              <a:rPr lang="en-US" dirty="0"/>
              <a:t>Shared noun class exponents of 16 classes (noun class markers, </a:t>
            </a:r>
            <a:r>
              <a:rPr lang="en-US" cap="small" dirty="0"/>
              <a:t>ncm</a:t>
            </a:r>
            <a:r>
              <a:rPr lang="en-US" dirty="0"/>
              <a:t>s)</a:t>
            </a:r>
          </a:p>
          <a:p>
            <a:pPr marL="0" indent="0">
              <a:buNone/>
            </a:pPr>
            <a:r>
              <a:rPr lang="en-US" dirty="0"/>
              <a:t>Animate (“notional”) concord</a:t>
            </a:r>
          </a:p>
          <a:p>
            <a:pPr marL="0" indent="0">
              <a:buNone/>
            </a:pPr>
            <a:r>
              <a:rPr lang="en-US" dirty="0"/>
              <a:t>Identical genitive constructions (Noun Concord-Gen)</a:t>
            </a:r>
          </a:p>
          <a:p>
            <a:pPr marL="0" indent="0">
              <a:buNone/>
            </a:pPr>
            <a:r>
              <a:rPr lang="en-US" dirty="0"/>
              <a:t>Sound correspondences</a:t>
            </a:r>
          </a:p>
          <a:p>
            <a:pPr marL="0" lvl="0" indent="0">
              <a:buNone/>
            </a:pPr>
            <a:r>
              <a:rPr lang="en-US" dirty="0"/>
              <a:t>voiceless stops: Tm </a:t>
            </a:r>
            <a:r>
              <a:rPr lang="en-US" dirty="0" err="1"/>
              <a:t>th</a:t>
            </a:r>
            <a:r>
              <a:rPr lang="en-US" dirty="0"/>
              <a:t> (interdental plosive) corresponds to t (dental plosive), and Tm t (alveolar plosive or affricate) corresponds to </a:t>
            </a:r>
            <a:r>
              <a:rPr lang="en-US" dirty="0" err="1"/>
              <a:t>ts</a:t>
            </a:r>
            <a:r>
              <a:rPr lang="en-US" dirty="0"/>
              <a:t> (alveolar affricate) or c (palatal plosive or affricate), k</a:t>
            </a:r>
          </a:p>
          <a:p>
            <a:pPr marL="0" lvl="0" indent="0">
              <a:buNone/>
            </a:pPr>
            <a:r>
              <a:rPr lang="en-US" dirty="0"/>
              <a:t>voiced stops: b, d/r, and </a:t>
            </a:r>
            <a:r>
              <a:rPr lang="en-US" dirty="0" err="1"/>
              <a:t>gb</a:t>
            </a:r>
            <a:endParaRPr lang="en-US" dirty="0"/>
          </a:p>
          <a:p>
            <a:pPr marL="0" lvl="0" indent="0">
              <a:buNone/>
            </a:pPr>
            <a:r>
              <a:rPr lang="en-US" dirty="0"/>
              <a:t>voiceless fricatives: f, s</a:t>
            </a:r>
          </a:p>
          <a:p>
            <a:pPr marL="0" lvl="0" indent="0">
              <a:buNone/>
            </a:pPr>
            <a:r>
              <a:rPr lang="en-US" dirty="0"/>
              <a:t>Tm l corresponds to l elsewhere in cluster except in BK where it is r</a:t>
            </a:r>
          </a:p>
          <a:p>
            <a:pPr marL="0" lvl="0" indent="0">
              <a:buNone/>
            </a:pPr>
            <a:r>
              <a:rPr lang="en-US" dirty="0"/>
              <a:t>Nasals n and m cognate throughout (</a:t>
            </a:r>
            <a:r>
              <a:rPr lang="en-US" i="1" dirty="0"/>
              <a:t>ŋ</a:t>
            </a:r>
            <a:r>
              <a:rPr lang="en-US" dirty="0"/>
              <a:t> not consistent)</a:t>
            </a:r>
          </a:p>
          <a:p>
            <a:pPr marL="0" lvl="0" indent="0">
              <a:buNone/>
            </a:pPr>
            <a:r>
              <a:rPr lang="en-US" dirty="0"/>
              <a:t>front vowels </a:t>
            </a:r>
            <a:r>
              <a:rPr lang="en-US" dirty="0" err="1"/>
              <a:t>i</a:t>
            </a:r>
            <a:r>
              <a:rPr lang="en-US" dirty="0"/>
              <a:t>, e, ɛ and back vowels u, o, ɔ cognate; central vowels not so much so</a:t>
            </a:r>
          </a:p>
          <a:p>
            <a:pPr marL="0" indent="0">
              <a:buNone/>
            </a:pPr>
            <a:r>
              <a:rPr lang="en-US" dirty="0"/>
              <a:t> </a:t>
            </a:r>
          </a:p>
          <a:p>
            <a:pPr marL="0" indent="0">
              <a:buNone/>
            </a:pPr>
            <a:r>
              <a:rPr lang="en-US" dirty="0"/>
              <a:t>The forms for classes 11-16 are incomplete (</a:t>
            </a:r>
            <a:r>
              <a:rPr lang="en-US" dirty="0">
                <a:hlinkClick r:id="rId2" action="ppaction://hlinkfile" tooltip="Wilson, 1962 #556"/>
              </a:rPr>
              <a:t>Wilson 1962</a:t>
            </a:r>
            <a:r>
              <a:rPr lang="en-US" dirty="0"/>
              <a:t>: 27-28). </a:t>
            </a:r>
          </a:p>
          <a:p>
            <a:endParaRPr lang="en-US" dirty="0"/>
          </a:p>
        </p:txBody>
      </p:sp>
    </p:spTree>
    <p:extLst>
      <p:ext uri="{BB962C8B-B14F-4D97-AF65-F5344CB8AC3E}">
        <p14:creationId xmlns:p14="http://schemas.microsoft.com/office/powerpoint/2010/main" val="42856055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3 Noun class prefixes in Temne</a:t>
            </a:r>
          </a:p>
        </p:txBody>
      </p:sp>
      <p:sp>
        <p:nvSpPr>
          <p:cNvPr id="3" name="Content Placeholder 2"/>
          <p:cNvSpPr>
            <a:spLocks noGrp="1"/>
          </p:cNvSpPr>
          <p:nvPr>
            <p:ph idx="1"/>
          </p:nvPr>
        </p:nvSpPr>
        <p:spPr/>
        <p:txBody>
          <a:bodyPr>
            <a:normAutofit fontScale="85000" lnSpcReduction="20000"/>
          </a:bodyPr>
          <a:lstStyle/>
          <a:p>
            <a:pPr marL="0" indent="0" defTabSz="457200">
              <a:buNone/>
            </a:pPr>
            <a:r>
              <a:rPr lang="en-US" dirty="0"/>
              <a:t>Class	Def.	example	gloss	Indef.	example	gloss</a:t>
            </a:r>
          </a:p>
          <a:p>
            <a:pPr marL="0" indent="0" defTabSz="457200">
              <a:buNone/>
            </a:pPr>
            <a:r>
              <a:rPr lang="en-US" dirty="0"/>
              <a:t>1	</a:t>
            </a:r>
            <a:r>
              <a:rPr lang="en-US" i="1" dirty="0"/>
              <a:t>ɔ́-	</a:t>
            </a:r>
            <a:r>
              <a:rPr lang="en-US" i="1" dirty="0" smtClean="0"/>
              <a:t>	ɔ́-</a:t>
            </a:r>
            <a:r>
              <a:rPr lang="en-US" i="1" dirty="0" err="1" smtClean="0"/>
              <a:t>wàth</a:t>
            </a:r>
            <a:r>
              <a:rPr lang="en-US" i="1" dirty="0"/>
              <a:t>	</a:t>
            </a:r>
            <a:r>
              <a:rPr lang="en-US" i="1" dirty="0" smtClean="0"/>
              <a:t>	</a:t>
            </a:r>
            <a:r>
              <a:rPr lang="en-US" dirty="0" smtClean="0"/>
              <a:t>the </a:t>
            </a:r>
            <a:r>
              <a:rPr lang="en-US" dirty="0"/>
              <a:t>child	</a:t>
            </a:r>
            <a:r>
              <a:rPr lang="en-US" dirty="0" smtClean="0"/>
              <a:t>		</a:t>
            </a:r>
            <a:r>
              <a:rPr lang="en-US" i="1" dirty="0" smtClean="0"/>
              <a:t>ù-</a:t>
            </a:r>
            <a:r>
              <a:rPr lang="en-US" i="1" dirty="0"/>
              <a:t>	</a:t>
            </a:r>
            <a:r>
              <a:rPr lang="en-US" i="1" dirty="0" smtClean="0"/>
              <a:t>	ù-</a:t>
            </a:r>
            <a:r>
              <a:rPr lang="en-US" i="1" dirty="0" err="1" smtClean="0"/>
              <a:t>wàth</a:t>
            </a:r>
            <a:r>
              <a:rPr lang="en-US" dirty="0"/>
              <a:t>	</a:t>
            </a:r>
            <a:r>
              <a:rPr lang="en-US" dirty="0" smtClean="0"/>
              <a:t>		a </a:t>
            </a:r>
            <a:r>
              <a:rPr lang="en-US" dirty="0"/>
              <a:t>child</a:t>
            </a:r>
          </a:p>
          <a:p>
            <a:pPr marL="0" indent="0" defTabSz="457200">
              <a:buNone/>
            </a:pPr>
            <a:r>
              <a:rPr lang="en-US" dirty="0"/>
              <a:t>2	</a:t>
            </a:r>
            <a:r>
              <a:rPr lang="en-US" i="1" dirty="0"/>
              <a:t>k-ʌ́-	k-ʌ́-</a:t>
            </a:r>
            <a:r>
              <a:rPr lang="en-US" i="1" dirty="0" err="1"/>
              <a:t>yèk</a:t>
            </a:r>
            <a:r>
              <a:rPr lang="en-US" i="1" dirty="0"/>
              <a:t>	</a:t>
            </a:r>
            <a:r>
              <a:rPr lang="en-US" i="1" dirty="0" smtClean="0"/>
              <a:t>	</a:t>
            </a:r>
            <a:r>
              <a:rPr lang="en-US" dirty="0" smtClean="0"/>
              <a:t>the </a:t>
            </a:r>
            <a:r>
              <a:rPr lang="en-US" dirty="0"/>
              <a:t>monkey	</a:t>
            </a:r>
            <a:r>
              <a:rPr lang="en-US" dirty="0" smtClean="0"/>
              <a:t>	</a:t>
            </a:r>
            <a:r>
              <a:rPr lang="en-US" i="1" dirty="0" smtClean="0"/>
              <a:t>k-ə̀-</a:t>
            </a:r>
            <a:r>
              <a:rPr lang="en-US" i="1" dirty="0"/>
              <a:t>	k-ə̀-</a:t>
            </a:r>
            <a:r>
              <a:rPr lang="en-US" i="1" dirty="0" err="1"/>
              <a:t>yèk</a:t>
            </a:r>
            <a:r>
              <a:rPr lang="en-US" i="1" dirty="0"/>
              <a:t>	</a:t>
            </a:r>
            <a:r>
              <a:rPr lang="en-US" i="1" dirty="0" smtClean="0"/>
              <a:t>		</a:t>
            </a:r>
            <a:r>
              <a:rPr lang="en-US" dirty="0" smtClean="0"/>
              <a:t>a </a:t>
            </a:r>
            <a:r>
              <a:rPr lang="en-US" dirty="0"/>
              <a:t>monkey</a:t>
            </a:r>
          </a:p>
          <a:p>
            <a:pPr marL="0" indent="0" defTabSz="457200">
              <a:buNone/>
            </a:pPr>
            <a:r>
              <a:rPr lang="en-US" dirty="0"/>
              <a:t>3	</a:t>
            </a:r>
            <a:r>
              <a:rPr lang="en-US" i="1" dirty="0" err="1"/>
              <a:t>ʌ́ŋ</a:t>
            </a:r>
            <a:r>
              <a:rPr lang="en-US" i="1" dirty="0"/>
              <a:t>-	</a:t>
            </a:r>
            <a:r>
              <a:rPr lang="en-US" i="1" dirty="0" smtClean="0"/>
              <a:t>	</a:t>
            </a:r>
            <a:r>
              <a:rPr lang="en-US" i="1" dirty="0" err="1" smtClean="0"/>
              <a:t>ʌ́ŋ-shèth</a:t>
            </a:r>
            <a:r>
              <a:rPr lang="en-US" i="1" dirty="0"/>
              <a:t>	</a:t>
            </a:r>
            <a:r>
              <a:rPr lang="en-US" dirty="0"/>
              <a:t>the house	</a:t>
            </a:r>
            <a:r>
              <a:rPr lang="en-US" dirty="0" smtClean="0"/>
              <a:t>		</a:t>
            </a:r>
            <a:r>
              <a:rPr lang="en-US" i="1" dirty="0" smtClean="0"/>
              <a:t>ʌ̀-</a:t>
            </a:r>
            <a:r>
              <a:rPr lang="en-US" i="1" dirty="0"/>
              <a:t>	</a:t>
            </a:r>
            <a:r>
              <a:rPr lang="en-US" i="1" dirty="0" smtClean="0"/>
              <a:t>	ʌ̀-</a:t>
            </a:r>
            <a:r>
              <a:rPr lang="en-US" i="1" dirty="0" err="1" smtClean="0"/>
              <a:t>shèth</a:t>
            </a:r>
            <a:r>
              <a:rPr lang="en-US" i="1" dirty="0"/>
              <a:t>	</a:t>
            </a:r>
            <a:r>
              <a:rPr lang="en-US" dirty="0" smtClean="0"/>
              <a:t> 		a house</a:t>
            </a:r>
            <a:endParaRPr lang="en-US" dirty="0"/>
          </a:p>
          <a:p>
            <a:pPr marL="0" indent="0" defTabSz="457200">
              <a:buNone/>
            </a:pPr>
            <a:r>
              <a:rPr lang="en-US" dirty="0"/>
              <a:t>4	</a:t>
            </a:r>
            <a:r>
              <a:rPr lang="en-US" i="1" dirty="0"/>
              <a:t>r/d-ʌ́-	r-ʌ́-</a:t>
            </a:r>
            <a:r>
              <a:rPr lang="en-US" i="1" dirty="0" err="1"/>
              <a:t>bèm</a:t>
            </a:r>
            <a:r>
              <a:rPr lang="en-US" i="1" dirty="0"/>
              <a:t>	</a:t>
            </a:r>
            <a:r>
              <a:rPr lang="en-US" dirty="0"/>
              <a:t>the rabbit 	</a:t>
            </a:r>
            <a:r>
              <a:rPr lang="en-US" dirty="0" smtClean="0"/>
              <a:t>		</a:t>
            </a:r>
            <a:r>
              <a:rPr lang="en-US" i="1" dirty="0" smtClean="0"/>
              <a:t>r/d-ə̀-</a:t>
            </a:r>
            <a:r>
              <a:rPr lang="en-US" i="1" dirty="0"/>
              <a:t>	r-ə̀-</a:t>
            </a:r>
            <a:r>
              <a:rPr lang="en-US" i="1" dirty="0" err="1"/>
              <a:t>bèm</a:t>
            </a:r>
            <a:r>
              <a:rPr lang="en-US" i="1" dirty="0"/>
              <a:t>	</a:t>
            </a:r>
            <a:r>
              <a:rPr lang="en-US" i="1" dirty="0" smtClean="0"/>
              <a:t>	</a:t>
            </a:r>
            <a:r>
              <a:rPr lang="en-US" dirty="0" smtClean="0"/>
              <a:t>a </a:t>
            </a:r>
            <a:r>
              <a:rPr lang="en-US" dirty="0"/>
              <a:t>rabbit </a:t>
            </a:r>
          </a:p>
          <a:p>
            <a:pPr marL="0" indent="0" defTabSz="457200">
              <a:buNone/>
            </a:pPr>
            <a:r>
              <a:rPr lang="fr-FR" dirty="0"/>
              <a:t>5	</a:t>
            </a:r>
            <a:r>
              <a:rPr lang="fr-FR" i="1" dirty="0" err="1"/>
              <a:t>áŋ</a:t>
            </a:r>
            <a:r>
              <a:rPr lang="fr-FR" i="1" dirty="0"/>
              <a:t>-	</a:t>
            </a:r>
            <a:r>
              <a:rPr lang="fr-FR" i="1" dirty="0" smtClean="0"/>
              <a:t>	</a:t>
            </a:r>
            <a:r>
              <a:rPr lang="fr-FR" i="1" dirty="0" err="1" smtClean="0"/>
              <a:t>áŋ-tàr</a:t>
            </a:r>
            <a:r>
              <a:rPr lang="fr-FR" i="1" dirty="0"/>
              <a:t>	</a:t>
            </a:r>
            <a:r>
              <a:rPr lang="fr-FR" i="1" dirty="0" smtClean="0"/>
              <a:t>	</a:t>
            </a:r>
            <a:r>
              <a:rPr lang="fr-FR" dirty="0" smtClean="0"/>
              <a:t>the </a:t>
            </a:r>
            <a:r>
              <a:rPr lang="fr-FR" dirty="0"/>
              <a:t>slaves 	</a:t>
            </a:r>
            <a:r>
              <a:rPr lang="fr-FR" dirty="0" smtClean="0"/>
              <a:t>		</a:t>
            </a:r>
            <a:r>
              <a:rPr lang="fr-FR" i="1" dirty="0" smtClean="0"/>
              <a:t>à-</a:t>
            </a:r>
            <a:r>
              <a:rPr lang="fr-FR" i="1" dirty="0"/>
              <a:t>	</a:t>
            </a:r>
            <a:r>
              <a:rPr lang="fr-FR" i="1" dirty="0" smtClean="0"/>
              <a:t>	à-</a:t>
            </a:r>
            <a:r>
              <a:rPr lang="fr-FR" i="1" dirty="0" err="1" smtClean="0"/>
              <a:t>tàr</a:t>
            </a:r>
            <a:r>
              <a:rPr lang="fr-FR" i="1" dirty="0"/>
              <a:t>	</a:t>
            </a:r>
            <a:r>
              <a:rPr lang="fr-FR" i="1" dirty="0" smtClean="0"/>
              <a:t>		</a:t>
            </a:r>
            <a:r>
              <a:rPr lang="fr-FR" dirty="0" smtClean="0"/>
              <a:t>slaves </a:t>
            </a:r>
            <a:endParaRPr lang="en-US" dirty="0"/>
          </a:p>
          <a:p>
            <a:pPr marL="0" indent="0" defTabSz="457200">
              <a:buNone/>
            </a:pPr>
            <a:r>
              <a:rPr lang="fr-FR" dirty="0"/>
              <a:t>6	</a:t>
            </a:r>
            <a:r>
              <a:rPr lang="fr-FR" i="1" dirty="0"/>
              <a:t>t-ʌ́-	</a:t>
            </a:r>
            <a:r>
              <a:rPr lang="fr-FR" i="1" dirty="0" smtClean="0"/>
              <a:t>	t-ʌ́-</a:t>
            </a:r>
            <a:r>
              <a:rPr lang="fr-FR" i="1" dirty="0" err="1" smtClean="0"/>
              <a:t>bèp</a:t>
            </a:r>
            <a:r>
              <a:rPr lang="fr-FR" i="1" dirty="0"/>
              <a:t>	</a:t>
            </a:r>
            <a:r>
              <a:rPr lang="fr-FR" i="1" dirty="0" smtClean="0"/>
              <a:t>	</a:t>
            </a:r>
            <a:r>
              <a:rPr lang="en-US" dirty="0" smtClean="0"/>
              <a:t>the spoons</a:t>
            </a:r>
            <a:r>
              <a:rPr lang="fr-FR" dirty="0" smtClean="0"/>
              <a:t> </a:t>
            </a:r>
            <a:r>
              <a:rPr lang="fr-FR" dirty="0"/>
              <a:t>	</a:t>
            </a:r>
            <a:r>
              <a:rPr lang="fr-FR" dirty="0" smtClean="0"/>
              <a:t>	</a:t>
            </a:r>
            <a:r>
              <a:rPr lang="fr-FR" i="1" dirty="0" smtClean="0"/>
              <a:t>t-ə̀-</a:t>
            </a:r>
            <a:r>
              <a:rPr lang="fr-FR" i="1" dirty="0"/>
              <a:t>	</a:t>
            </a:r>
            <a:r>
              <a:rPr lang="fr-FR" i="1" dirty="0" smtClean="0"/>
              <a:t>	t-ə̀-</a:t>
            </a:r>
            <a:r>
              <a:rPr lang="fr-FR" i="1" dirty="0" err="1" smtClean="0"/>
              <a:t>bèp</a:t>
            </a:r>
            <a:r>
              <a:rPr lang="fr-FR" i="1" dirty="0"/>
              <a:t>	</a:t>
            </a:r>
            <a:r>
              <a:rPr lang="fr-FR" i="1" dirty="0" smtClean="0"/>
              <a:t>		</a:t>
            </a:r>
            <a:r>
              <a:rPr lang="en-US" dirty="0" smtClean="0"/>
              <a:t>spoons</a:t>
            </a:r>
            <a:r>
              <a:rPr lang="fr-FR" dirty="0" smtClean="0"/>
              <a:t> </a:t>
            </a:r>
            <a:endParaRPr lang="en-US" dirty="0"/>
          </a:p>
          <a:p>
            <a:pPr marL="0" indent="0" defTabSz="457200">
              <a:buNone/>
            </a:pPr>
            <a:r>
              <a:rPr lang="en-US" dirty="0"/>
              <a:t>7	</a:t>
            </a:r>
            <a:r>
              <a:rPr lang="en-US" i="1" dirty="0"/>
              <a:t>ɛ́-	</a:t>
            </a:r>
            <a:r>
              <a:rPr lang="en-US" i="1" dirty="0" smtClean="0"/>
              <a:t>	ɛ́-</a:t>
            </a:r>
            <a:r>
              <a:rPr lang="en-US" i="1" dirty="0" err="1" smtClean="0"/>
              <a:t>lòp</a:t>
            </a:r>
            <a:r>
              <a:rPr lang="en-US" i="1" dirty="0"/>
              <a:t>	</a:t>
            </a:r>
            <a:r>
              <a:rPr lang="en-US" i="1" dirty="0" smtClean="0"/>
              <a:t>	</a:t>
            </a:r>
            <a:r>
              <a:rPr lang="en-US" dirty="0" smtClean="0"/>
              <a:t>the </a:t>
            </a:r>
            <a:r>
              <a:rPr lang="en-US" dirty="0"/>
              <a:t>fish 	</a:t>
            </a:r>
            <a:r>
              <a:rPr lang="en-US" dirty="0" smtClean="0"/>
              <a:t>		</a:t>
            </a:r>
            <a:r>
              <a:rPr lang="en-US" i="1" dirty="0" smtClean="0"/>
              <a:t>ɛ̀-</a:t>
            </a:r>
            <a:r>
              <a:rPr lang="en-US" i="1" dirty="0"/>
              <a:t>	</a:t>
            </a:r>
            <a:r>
              <a:rPr lang="en-US" i="1" dirty="0" smtClean="0"/>
              <a:t>	ɛ̀-</a:t>
            </a:r>
            <a:r>
              <a:rPr lang="en-US" i="1" dirty="0" err="1" smtClean="0"/>
              <a:t>lòp</a:t>
            </a:r>
            <a:r>
              <a:rPr lang="en-US" i="1" dirty="0"/>
              <a:t>	</a:t>
            </a:r>
            <a:r>
              <a:rPr lang="en-US" i="1" dirty="0" smtClean="0"/>
              <a:t>		</a:t>
            </a:r>
            <a:r>
              <a:rPr lang="en-US" dirty="0" smtClean="0"/>
              <a:t>fish </a:t>
            </a:r>
            <a:endParaRPr lang="en-US" dirty="0"/>
          </a:p>
          <a:p>
            <a:pPr marL="0" indent="0" defTabSz="457200">
              <a:buNone/>
            </a:pPr>
            <a:r>
              <a:rPr lang="en-US" dirty="0"/>
              <a:t>8	</a:t>
            </a:r>
            <a:r>
              <a:rPr lang="en-US" i="1" dirty="0"/>
              <a:t>n-ʌ́-	n-ʌ́-</a:t>
            </a:r>
            <a:r>
              <a:rPr lang="en-US" i="1" dirty="0" err="1"/>
              <a:t>bèŋà</a:t>
            </a:r>
            <a:r>
              <a:rPr lang="en-US" i="1" dirty="0"/>
              <a:t>	</a:t>
            </a:r>
            <a:r>
              <a:rPr lang="en-US" dirty="0"/>
              <a:t>the ropes 	</a:t>
            </a:r>
            <a:r>
              <a:rPr lang="en-US" dirty="0" smtClean="0"/>
              <a:t>		</a:t>
            </a:r>
            <a:r>
              <a:rPr lang="en-US" i="1" dirty="0" smtClean="0"/>
              <a:t>n-ə̀-</a:t>
            </a:r>
            <a:r>
              <a:rPr lang="en-US" i="1" dirty="0"/>
              <a:t>	n-ə̀-</a:t>
            </a:r>
            <a:r>
              <a:rPr lang="en-US" i="1" dirty="0" err="1"/>
              <a:t>bèŋà</a:t>
            </a:r>
            <a:r>
              <a:rPr lang="en-US" i="1" dirty="0"/>
              <a:t>	</a:t>
            </a:r>
            <a:r>
              <a:rPr lang="en-US" i="1" dirty="0" smtClean="0"/>
              <a:t>	</a:t>
            </a:r>
            <a:r>
              <a:rPr lang="en-US" dirty="0" smtClean="0"/>
              <a:t>ropes </a:t>
            </a:r>
            <a:endParaRPr lang="en-US" dirty="0"/>
          </a:p>
          <a:p>
            <a:pPr marL="0" indent="0" defTabSz="457200">
              <a:buNone/>
            </a:pPr>
            <a:r>
              <a:rPr lang="en-US" dirty="0"/>
              <a:t>9	</a:t>
            </a:r>
            <a:r>
              <a:rPr lang="en-US" i="1" dirty="0"/>
              <a:t>p-ʌ́-	p-ʌ́-</a:t>
            </a:r>
            <a:r>
              <a:rPr lang="en-US" i="1" dirty="0" err="1"/>
              <a:t>rʌ̀nk</a:t>
            </a:r>
            <a:r>
              <a:rPr lang="en-US" i="1" dirty="0"/>
              <a:t>	</a:t>
            </a:r>
            <a:r>
              <a:rPr lang="en-US" dirty="0"/>
              <a:t>the type of rice 	</a:t>
            </a:r>
            <a:r>
              <a:rPr lang="en-US" i="1" dirty="0"/>
              <a:t>p-ə̀-	p-ə̀-</a:t>
            </a:r>
            <a:r>
              <a:rPr lang="en-US" i="1" dirty="0" err="1"/>
              <a:t>rʌ̀nk</a:t>
            </a:r>
            <a:r>
              <a:rPr lang="en-US" i="1" dirty="0"/>
              <a:t>	</a:t>
            </a:r>
            <a:r>
              <a:rPr lang="en-US" i="1" dirty="0" smtClean="0"/>
              <a:t>	</a:t>
            </a:r>
            <a:r>
              <a:rPr lang="en-US" dirty="0" smtClean="0"/>
              <a:t>type </a:t>
            </a:r>
            <a:r>
              <a:rPr lang="en-US" dirty="0"/>
              <a:t>of rice </a:t>
            </a:r>
          </a:p>
          <a:p>
            <a:pPr marL="0" indent="0" defTabSz="457200">
              <a:buNone/>
            </a:pPr>
            <a:r>
              <a:rPr lang="en-US" dirty="0"/>
              <a:t>10	</a:t>
            </a:r>
            <a:r>
              <a:rPr lang="en-US" i="1" dirty="0"/>
              <a:t>m-ʌ́-	m-ʌ́-</a:t>
            </a:r>
            <a:r>
              <a:rPr lang="en-US" i="1" dirty="0" err="1"/>
              <a:t>yɛ̀nthɛ</a:t>
            </a:r>
            <a:r>
              <a:rPr lang="en-US" i="1" dirty="0"/>
              <a:t>̀	</a:t>
            </a:r>
            <a:r>
              <a:rPr lang="en-US" dirty="0"/>
              <a:t>the sesame 	</a:t>
            </a:r>
            <a:r>
              <a:rPr lang="en-US" i="1" dirty="0"/>
              <a:t>m-ə̀-	m-ə̀-</a:t>
            </a:r>
            <a:r>
              <a:rPr lang="en-US" i="1" dirty="0" err="1"/>
              <a:t>yɛ̀nthɛ</a:t>
            </a:r>
            <a:r>
              <a:rPr lang="en-US" i="1" dirty="0"/>
              <a:t>̀	</a:t>
            </a:r>
            <a:r>
              <a:rPr lang="en-US" dirty="0"/>
              <a:t>sesame </a:t>
            </a:r>
          </a:p>
          <a:p>
            <a:endParaRPr lang="en-US" dirty="0"/>
          </a:p>
        </p:txBody>
      </p:sp>
    </p:spTree>
    <p:extLst>
      <p:ext uri="{BB962C8B-B14F-4D97-AF65-F5344CB8AC3E}">
        <p14:creationId xmlns:p14="http://schemas.microsoft.com/office/powerpoint/2010/main" val="3519670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775" y="365125"/>
            <a:ext cx="11820938" cy="1325563"/>
          </a:xfrm>
        </p:spPr>
        <p:txBody>
          <a:bodyPr/>
          <a:lstStyle/>
          <a:p>
            <a:r>
              <a:rPr lang="en-US" dirty="0"/>
              <a:t>Table 4 The noun classes of Baga Koba (</a:t>
            </a:r>
            <a:r>
              <a:rPr lang="en-US" dirty="0">
                <a:hlinkClick r:id="rId2" action="ppaction://hlinkfile" tooltip="Relich, 1973 #3946"/>
              </a:rPr>
              <a:t>Relich 1973</a:t>
            </a:r>
            <a:r>
              <a:rPr lang="en-US" dirty="0"/>
              <a:t>)</a:t>
            </a:r>
            <a:endParaRPr lang="en-US" dirty="0"/>
          </a:p>
        </p:txBody>
      </p:sp>
      <p:sp>
        <p:nvSpPr>
          <p:cNvPr id="3" name="Content Placeholder 2"/>
          <p:cNvSpPr>
            <a:spLocks noGrp="1"/>
          </p:cNvSpPr>
          <p:nvPr>
            <p:ph idx="1"/>
          </p:nvPr>
        </p:nvSpPr>
        <p:spPr>
          <a:xfrm>
            <a:off x="838200" y="1643266"/>
            <a:ext cx="10515600" cy="5327374"/>
          </a:xfrm>
        </p:spPr>
        <p:txBody>
          <a:bodyPr>
            <a:normAutofit fontScale="85000" lnSpcReduction="20000"/>
          </a:bodyPr>
          <a:lstStyle/>
          <a:p>
            <a:pPr marL="0" indent="0">
              <a:buNone/>
            </a:pPr>
            <a:r>
              <a:rPr lang="en-US" dirty="0"/>
              <a:t>Class			</a:t>
            </a:r>
            <a:r>
              <a:rPr lang="en-US" dirty="0" smtClean="0"/>
              <a:t>		Class </a:t>
            </a:r>
            <a:r>
              <a:rPr lang="en-US" dirty="0"/>
              <a:t>characterization</a:t>
            </a:r>
          </a:p>
          <a:p>
            <a:pPr marL="0" indent="0">
              <a:buNone/>
            </a:pPr>
            <a:r>
              <a:rPr lang="en-US" dirty="0"/>
              <a:t>I. (</a:t>
            </a:r>
            <a:r>
              <a:rPr lang="en-US" i="1" dirty="0" err="1"/>
              <a:t>i</a:t>
            </a:r>
            <a:r>
              <a:rPr lang="en-US" i="1" dirty="0"/>
              <a:t>-</a:t>
            </a:r>
            <a:r>
              <a:rPr lang="en-US" dirty="0"/>
              <a:t>)	</a:t>
            </a:r>
            <a:r>
              <a:rPr lang="en-US" i="1" dirty="0" err="1"/>
              <a:t>i-wus</a:t>
            </a:r>
            <a:r>
              <a:rPr lang="en-US" dirty="0"/>
              <a:t>	</a:t>
            </a:r>
            <a:r>
              <a:rPr lang="en-US" dirty="0" smtClean="0"/>
              <a:t>	the </a:t>
            </a:r>
            <a:r>
              <a:rPr lang="en-US" dirty="0"/>
              <a:t>husband	Persons</a:t>
            </a:r>
          </a:p>
          <a:p>
            <a:pPr marL="0" indent="0">
              <a:buNone/>
            </a:pPr>
            <a:r>
              <a:rPr lang="en-US" dirty="0"/>
              <a:t>	</a:t>
            </a:r>
            <a:r>
              <a:rPr lang="en-US" i="1" dirty="0" err="1"/>
              <a:t>i-tik</a:t>
            </a:r>
            <a:r>
              <a:rPr lang="en-US" dirty="0"/>
              <a:t>	</a:t>
            </a:r>
            <a:r>
              <a:rPr lang="en-US" dirty="0" smtClean="0"/>
              <a:t>	the </a:t>
            </a:r>
            <a:r>
              <a:rPr lang="en-US" dirty="0"/>
              <a:t>stranger	</a:t>
            </a:r>
          </a:p>
          <a:p>
            <a:pPr marL="0" indent="0">
              <a:buNone/>
            </a:pPr>
            <a:r>
              <a:rPr lang="en-US" dirty="0"/>
              <a:t>II. (</a:t>
            </a:r>
            <a:r>
              <a:rPr lang="en-US" i="1" dirty="0"/>
              <a:t>a-</a:t>
            </a:r>
            <a:r>
              <a:rPr lang="en-US" dirty="0"/>
              <a:t>)	</a:t>
            </a:r>
            <a:r>
              <a:rPr lang="en-US" i="1" dirty="0"/>
              <a:t>a-</a:t>
            </a:r>
            <a:r>
              <a:rPr lang="en-US" i="1" dirty="0" err="1"/>
              <a:t>fef</a:t>
            </a:r>
            <a:r>
              <a:rPr lang="en-US" dirty="0"/>
              <a:t>	</a:t>
            </a:r>
            <a:r>
              <a:rPr lang="en-US" dirty="0" smtClean="0"/>
              <a:t>	the </a:t>
            </a:r>
            <a:r>
              <a:rPr lang="en-US" dirty="0"/>
              <a:t>wind	Implements, containers, etc.</a:t>
            </a:r>
          </a:p>
          <a:p>
            <a:pPr marL="0" indent="0">
              <a:buNone/>
            </a:pPr>
            <a:r>
              <a:rPr lang="en-US" dirty="0"/>
              <a:t>	</a:t>
            </a:r>
            <a:r>
              <a:rPr lang="en-US" i="1" dirty="0"/>
              <a:t>a-</a:t>
            </a:r>
            <a:r>
              <a:rPr lang="en-US" i="1" dirty="0" err="1"/>
              <a:t>butu</a:t>
            </a:r>
            <a:r>
              <a:rPr lang="en-US" dirty="0"/>
              <a:t>	</a:t>
            </a:r>
            <a:r>
              <a:rPr lang="en-US" dirty="0" smtClean="0"/>
              <a:t>	the </a:t>
            </a:r>
            <a:r>
              <a:rPr lang="en-US" dirty="0"/>
              <a:t>mattress	</a:t>
            </a:r>
          </a:p>
          <a:p>
            <a:pPr marL="0" indent="0">
              <a:buNone/>
            </a:pPr>
            <a:r>
              <a:rPr lang="en-US" dirty="0"/>
              <a:t>III. (</a:t>
            </a:r>
            <a:r>
              <a:rPr lang="en-US" i="1" dirty="0" err="1"/>
              <a:t>kə</a:t>
            </a:r>
            <a:r>
              <a:rPr lang="en-US" dirty="0"/>
              <a:t>)	</a:t>
            </a:r>
            <a:r>
              <a:rPr lang="en-US" i="1" dirty="0" err="1"/>
              <a:t>kə-woka</a:t>
            </a:r>
            <a:r>
              <a:rPr lang="en-US" i="1" dirty="0"/>
              <a:t>	</a:t>
            </a:r>
            <a:r>
              <a:rPr lang="en-US" dirty="0"/>
              <a:t>the noise	Nouns derived from verbs</a:t>
            </a:r>
          </a:p>
          <a:p>
            <a:pPr marL="0" indent="0">
              <a:buNone/>
            </a:pPr>
            <a:r>
              <a:rPr lang="en-US" dirty="0"/>
              <a:t>	</a:t>
            </a:r>
            <a:r>
              <a:rPr lang="en-US" i="1" dirty="0" err="1"/>
              <a:t>kə</a:t>
            </a:r>
            <a:r>
              <a:rPr lang="en-US" i="1" dirty="0"/>
              <a:t>-ton	</a:t>
            </a:r>
            <a:r>
              <a:rPr lang="en-US" i="1" dirty="0" smtClean="0"/>
              <a:t>	</a:t>
            </a:r>
            <a:r>
              <a:rPr lang="en-US" dirty="0" smtClean="0"/>
              <a:t>the </a:t>
            </a:r>
            <a:r>
              <a:rPr lang="en-US" dirty="0"/>
              <a:t>language	</a:t>
            </a:r>
          </a:p>
          <a:p>
            <a:pPr marL="0" indent="0">
              <a:buNone/>
            </a:pPr>
            <a:r>
              <a:rPr lang="en-US" dirty="0"/>
              <a:t>IV. (</a:t>
            </a:r>
            <a:r>
              <a:rPr lang="en-US" i="1" dirty="0"/>
              <a:t>da-</a:t>
            </a:r>
            <a:r>
              <a:rPr lang="en-US" dirty="0" smtClean="0"/>
              <a:t>) </a:t>
            </a:r>
            <a:r>
              <a:rPr lang="en-US" i="1" dirty="0" smtClean="0"/>
              <a:t>da-</a:t>
            </a:r>
            <a:r>
              <a:rPr lang="en-US" i="1" dirty="0" err="1" smtClean="0"/>
              <a:t>bamp</a:t>
            </a:r>
            <a:r>
              <a:rPr lang="en-US" i="1" dirty="0"/>
              <a:t>	</a:t>
            </a:r>
            <a:r>
              <a:rPr lang="en-US" dirty="0"/>
              <a:t>the closet	Locatives, body parts, abstractions</a:t>
            </a:r>
          </a:p>
          <a:p>
            <a:pPr marL="0" indent="0">
              <a:buNone/>
            </a:pPr>
            <a:r>
              <a:rPr lang="en-US" dirty="0"/>
              <a:t>	</a:t>
            </a:r>
            <a:r>
              <a:rPr lang="en-US" i="1" dirty="0"/>
              <a:t>da-</a:t>
            </a:r>
            <a:r>
              <a:rPr lang="en-US" i="1" dirty="0" err="1"/>
              <a:t>bomp</a:t>
            </a:r>
            <a:r>
              <a:rPr lang="en-US" i="1" dirty="0"/>
              <a:t>	</a:t>
            </a:r>
            <a:r>
              <a:rPr lang="en-US" dirty="0"/>
              <a:t>the head	</a:t>
            </a:r>
          </a:p>
          <a:p>
            <a:pPr marL="0" indent="0">
              <a:buNone/>
            </a:pPr>
            <a:r>
              <a:rPr lang="en-US" dirty="0"/>
              <a:t>V. </a:t>
            </a:r>
            <a:r>
              <a:rPr lang="en-US" i="1" dirty="0"/>
              <a:t>(a-/</a:t>
            </a:r>
            <a:r>
              <a:rPr lang="en-US" i="1" dirty="0" err="1"/>
              <a:t>wa</a:t>
            </a:r>
            <a:r>
              <a:rPr lang="en-US" i="1" dirty="0"/>
              <a:t>-</a:t>
            </a:r>
            <a:r>
              <a:rPr lang="en-US" dirty="0" smtClean="0"/>
              <a:t>) </a:t>
            </a:r>
            <a:r>
              <a:rPr lang="en-US" i="1" dirty="0" smtClean="0"/>
              <a:t>a-</a:t>
            </a:r>
            <a:r>
              <a:rPr lang="en-US" i="1" dirty="0" err="1" smtClean="0"/>
              <a:t>bakore</a:t>
            </a:r>
            <a:r>
              <a:rPr lang="en-US" i="1" dirty="0"/>
              <a:t>	</a:t>
            </a:r>
            <a:r>
              <a:rPr lang="en-US" dirty="0"/>
              <a:t>the partridge	Animal names</a:t>
            </a:r>
          </a:p>
          <a:p>
            <a:pPr marL="0" indent="0">
              <a:buNone/>
            </a:pPr>
            <a:r>
              <a:rPr lang="en-US" dirty="0"/>
              <a:t>	</a:t>
            </a:r>
            <a:r>
              <a:rPr lang="en-US" i="1" dirty="0"/>
              <a:t>w-</a:t>
            </a:r>
            <a:r>
              <a:rPr lang="en-US" i="1" dirty="0" err="1"/>
              <a:t>ir</a:t>
            </a:r>
            <a:r>
              <a:rPr lang="en-US" i="1" dirty="0"/>
              <a:t>	</a:t>
            </a:r>
            <a:r>
              <a:rPr lang="en-US" i="1" dirty="0" smtClean="0"/>
              <a:t>	</a:t>
            </a:r>
            <a:r>
              <a:rPr lang="en-US" dirty="0" smtClean="0"/>
              <a:t>the </a:t>
            </a:r>
            <a:r>
              <a:rPr lang="en-US" dirty="0"/>
              <a:t>goat	</a:t>
            </a:r>
          </a:p>
          <a:p>
            <a:pPr marL="0" indent="0">
              <a:buNone/>
            </a:pPr>
            <a:r>
              <a:rPr lang="fr-FR" dirty="0"/>
              <a:t>VI. (</a:t>
            </a:r>
            <a:r>
              <a:rPr lang="fr-FR" i="1" dirty="0"/>
              <a:t>ma-</a:t>
            </a:r>
            <a:r>
              <a:rPr lang="fr-FR" dirty="0"/>
              <a:t>/</a:t>
            </a:r>
            <a:r>
              <a:rPr lang="fr-FR" i="1" dirty="0"/>
              <a:t>ta-</a:t>
            </a:r>
            <a:r>
              <a:rPr lang="fr-FR" dirty="0" smtClean="0"/>
              <a:t>)</a:t>
            </a:r>
            <a:r>
              <a:rPr lang="fr-FR" i="1" dirty="0"/>
              <a:t> </a:t>
            </a:r>
            <a:r>
              <a:rPr lang="fr-FR" i="1" dirty="0" smtClean="0"/>
              <a:t>ma-ber</a:t>
            </a:r>
            <a:r>
              <a:rPr lang="fr-FR" i="1" dirty="0"/>
              <a:t>	</a:t>
            </a:r>
            <a:r>
              <a:rPr lang="fr-FR" dirty="0"/>
              <a:t>the </a:t>
            </a:r>
            <a:r>
              <a:rPr lang="fr-FR" dirty="0" err="1"/>
              <a:t>fermented</a:t>
            </a:r>
            <a:r>
              <a:rPr lang="fr-FR" dirty="0"/>
              <a:t> drink	Collectives, partitives, </a:t>
            </a:r>
            <a:r>
              <a:rPr lang="fr-FR" dirty="0" err="1"/>
              <a:t>liquids</a:t>
            </a:r>
            <a:endParaRPr lang="en-US" dirty="0"/>
          </a:p>
          <a:p>
            <a:pPr marL="0" indent="0">
              <a:buNone/>
            </a:pPr>
            <a:r>
              <a:rPr lang="fr-FR" dirty="0"/>
              <a:t>	</a:t>
            </a:r>
            <a:r>
              <a:rPr lang="en-US" i="1" dirty="0"/>
              <a:t>ta-re	</a:t>
            </a:r>
            <a:r>
              <a:rPr lang="en-US" i="1" dirty="0" smtClean="0"/>
              <a:t>	</a:t>
            </a:r>
            <a:r>
              <a:rPr lang="en-US" dirty="0" smtClean="0"/>
              <a:t>the </a:t>
            </a:r>
            <a:r>
              <a:rPr lang="en-US" dirty="0"/>
              <a:t>day	</a:t>
            </a:r>
          </a:p>
          <a:p>
            <a:pPr marL="0" indent="0">
              <a:buNone/>
            </a:pPr>
            <a:endParaRPr lang="en-US" dirty="0"/>
          </a:p>
        </p:txBody>
      </p:sp>
    </p:spTree>
    <p:extLst>
      <p:ext uri="{BB962C8B-B14F-4D97-AF65-F5344CB8AC3E}">
        <p14:creationId xmlns:p14="http://schemas.microsoft.com/office/powerpoint/2010/main" val="13488706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5 Gola Definite markers (</a:t>
            </a:r>
            <a:r>
              <a:rPr lang="en-US" dirty="0">
                <a:hlinkClick r:id="rId2" action="ppaction://hlinkfile" tooltip="Koroma, 1994 #318"/>
              </a:rPr>
              <a:t>Koroma 1994</a:t>
            </a:r>
            <a:r>
              <a:rPr lang="en-US" dirty="0"/>
              <a:t>)</a:t>
            </a:r>
            <a:endParaRPr lang="en-US" dirty="0"/>
          </a:p>
        </p:txBody>
      </p:sp>
      <p:sp>
        <p:nvSpPr>
          <p:cNvPr id="3" name="Content Placeholder 2"/>
          <p:cNvSpPr>
            <a:spLocks noGrp="1"/>
          </p:cNvSpPr>
          <p:nvPr>
            <p:ph idx="1"/>
          </p:nvPr>
        </p:nvSpPr>
        <p:spPr/>
        <p:txBody>
          <a:bodyPr/>
          <a:lstStyle/>
          <a:p>
            <a:pPr marL="0" indent="0" defTabSz="457200">
              <a:buNone/>
            </a:pPr>
            <a:r>
              <a:rPr lang="en-US" dirty="0"/>
              <a:t>Class	1	</a:t>
            </a:r>
            <a:r>
              <a:rPr lang="en-US" dirty="0" smtClean="0"/>
              <a:t>		2</a:t>
            </a:r>
            <a:r>
              <a:rPr lang="en-US" dirty="0"/>
              <a:t>	</a:t>
            </a:r>
            <a:r>
              <a:rPr lang="en-US" dirty="0" smtClean="0"/>
              <a:t>	3</a:t>
            </a:r>
            <a:r>
              <a:rPr lang="en-US" dirty="0"/>
              <a:t>	</a:t>
            </a:r>
            <a:r>
              <a:rPr lang="en-US" dirty="0" smtClean="0"/>
              <a:t>	4</a:t>
            </a:r>
            <a:r>
              <a:rPr lang="en-US" dirty="0"/>
              <a:t>	</a:t>
            </a:r>
            <a:r>
              <a:rPr lang="en-US" dirty="0" smtClean="0"/>
              <a:t>	5</a:t>
            </a:r>
            <a:r>
              <a:rPr lang="en-US" dirty="0"/>
              <a:t>	</a:t>
            </a:r>
            <a:r>
              <a:rPr lang="en-US" dirty="0" smtClean="0"/>
              <a:t>		6</a:t>
            </a:r>
            <a:r>
              <a:rPr lang="en-US" dirty="0"/>
              <a:t>	</a:t>
            </a:r>
            <a:r>
              <a:rPr lang="en-US" dirty="0" smtClean="0"/>
              <a:t>		7</a:t>
            </a:r>
            <a:r>
              <a:rPr lang="en-US" dirty="0"/>
              <a:t>	</a:t>
            </a:r>
            <a:r>
              <a:rPr lang="en-US" dirty="0" smtClean="0"/>
              <a:t>	8</a:t>
            </a:r>
            <a:endParaRPr lang="en-US" dirty="0"/>
          </a:p>
          <a:p>
            <a:pPr marL="0" indent="0" defTabSz="457200">
              <a:buNone/>
            </a:pPr>
            <a:r>
              <a:rPr lang="en-US" dirty="0"/>
              <a:t>	</a:t>
            </a:r>
            <a:r>
              <a:rPr lang="en-US" dirty="0" smtClean="0"/>
              <a:t>	-</a:t>
            </a:r>
            <a:r>
              <a:rPr lang="en-US" dirty="0"/>
              <a:t>ɔ	</a:t>
            </a:r>
            <a:r>
              <a:rPr lang="en-US" dirty="0" smtClean="0"/>
              <a:t>		-</a:t>
            </a:r>
            <a:r>
              <a:rPr lang="en-US" dirty="0" err="1"/>
              <a:t>ɲa</a:t>
            </a:r>
            <a:r>
              <a:rPr lang="en-US" dirty="0"/>
              <a:t>	-ᴐ̃	</a:t>
            </a:r>
            <a:r>
              <a:rPr lang="en-US" dirty="0" smtClean="0"/>
              <a:t>	-</a:t>
            </a:r>
            <a:r>
              <a:rPr lang="en-US" dirty="0"/>
              <a:t>ɛ	</a:t>
            </a:r>
            <a:r>
              <a:rPr lang="en-US" dirty="0" smtClean="0"/>
              <a:t>	ma</a:t>
            </a:r>
            <a:r>
              <a:rPr lang="en-US" dirty="0"/>
              <a:t>	</a:t>
            </a:r>
            <a:r>
              <a:rPr lang="en-US" dirty="0" smtClean="0"/>
              <a:t>		</a:t>
            </a:r>
            <a:r>
              <a:rPr lang="en-US" dirty="0" err="1" smtClean="0"/>
              <a:t>lɛ</a:t>
            </a:r>
            <a:r>
              <a:rPr lang="en-US" dirty="0"/>
              <a:t>	</a:t>
            </a:r>
            <a:r>
              <a:rPr lang="en-US" dirty="0" smtClean="0"/>
              <a:t>		</a:t>
            </a:r>
            <a:r>
              <a:rPr lang="en-US" dirty="0" err="1" smtClean="0"/>
              <a:t>lɛ</a:t>
            </a:r>
            <a:r>
              <a:rPr lang="en-US" dirty="0"/>
              <a:t>	</a:t>
            </a:r>
            <a:r>
              <a:rPr lang="en-US" dirty="0" smtClean="0"/>
              <a:t>	-</a:t>
            </a:r>
            <a:r>
              <a:rPr lang="en-US" dirty="0" err="1"/>
              <a:t>i</a:t>
            </a:r>
            <a:endParaRPr lang="en-US" dirty="0"/>
          </a:p>
          <a:p>
            <a:pPr marL="0" indent="0" defTabSz="457200">
              <a:buNone/>
            </a:pPr>
            <a:r>
              <a:rPr lang="en-US" dirty="0"/>
              <a:t>exx.	meat</a:t>
            </a:r>
            <a:r>
              <a:rPr lang="en-US" dirty="0" smtClean="0"/>
              <a:t>, 	people</a:t>
            </a:r>
            <a:r>
              <a:rPr lang="en-US" dirty="0"/>
              <a:t>	</a:t>
            </a:r>
            <a:r>
              <a:rPr lang="en-US" dirty="0" smtClean="0"/>
              <a:t>			gravy</a:t>
            </a:r>
            <a:r>
              <a:rPr lang="en-US" dirty="0"/>
              <a:t>	</a:t>
            </a:r>
            <a:r>
              <a:rPr lang="en-US" dirty="0" smtClean="0"/>
              <a:t>	sacrifice</a:t>
            </a:r>
            <a:r>
              <a:rPr lang="en-US" dirty="0"/>
              <a:t>, </a:t>
            </a:r>
            <a:r>
              <a:rPr lang="en-US" dirty="0" smtClean="0"/>
              <a:t>			place,</a:t>
            </a:r>
            <a:endParaRPr lang="en-US" dirty="0"/>
          </a:p>
          <a:p>
            <a:pPr marL="0" indent="0" defTabSz="457200">
              <a:buNone/>
            </a:pPr>
            <a:r>
              <a:rPr lang="en-US" dirty="0" smtClean="0"/>
              <a:t>	</a:t>
            </a:r>
            <a:r>
              <a:rPr lang="en-US" dirty="0"/>
              <a:t> </a:t>
            </a:r>
            <a:r>
              <a:rPr lang="en-US" dirty="0" smtClean="0"/>
              <a:t>	aunt											horn				village,</a:t>
            </a:r>
          </a:p>
          <a:p>
            <a:pPr marL="0" indent="0" defTabSz="457200">
              <a:buNone/>
            </a:pPr>
            <a:r>
              <a:rPr lang="en-US" dirty="0"/>
              <a:t>	</a:t>
            </a:r>
            <a:r>
              <a:rPr lang="en-US" dirty="0" smtClean="0"/>
              <a:t>																		top</a:t>
            </a:r>
            <a:endParaRPr lang="en-US" dirty="0"/>
          </a:p>
        </p:txBody>
      </p:sp>
    </p:spTree>
    <p:extLst>
      <p:ext uri="{BB962C8B-B14F-4D97-AF65-F5344CB8AC3E}">
        <p14:creationId xmlns:p14="http://schemas.microsoft.com/office/powerpoint/2010/main" val="23622908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6 Gola Definite, selected classes (Westermann 1921)</a:t>
            </a:r>
            <a:endParaRPr lang="en-US" dirty="0"/>
          </a:p>
        </p:txBody>
      </p:sp>
      <p:sp>
        <p:nvSpPr>
          <p:cNvPr id="3" name="Content Placeholder 2"/>
          <p:cNvSpPr>
            <a:spLocks noGrp="1"/>
          </p:cNvSpPr>
          <p:nvPr>
            <p:ph idx="1"/>
          </p:nvPr>
        </p:nvSpPr>
        <p:spPr/>
        <p:txBody>
          <a:bodyPr/>
          <a:lstStyle/>
          <a:p>
            <a:pPr marL="0" indent="0">
              <a:buNone/>
            </a:pPr>
            <a:r>
              <a:rPr lang="en-US" dirty="0"/>
              <a:t>1. prefix </a:t>
            </a:r>
            <a:r>
              <a:rPr lang="en-US" i="1" dirty="0"/>
              <a:t>o</a:t>
            </a:r>
            <a:r>
              <a:rPr lang="en-US" dirty="0"/>
              <a:t>	</a:t>
            </a:r>
            <a:r>
              <a:rPr lang="en-US" dirty="0" err="1"/>
              <a:t>ńun</a:t>
            </a:r>
            <a:r>
              <a:rPr lang="en-US" dirty="0"/>
              <a:t>	man	</a:t>
            </a:r>
            <a:r>
              <a:rPr lang="en-US" dirty="0" smtClean="0"/>
              <a:t>	</a:t>
            </a:r>
            <a:r>
              <a:rPr lang="en-US" dirty="0" err="1" smtClean="0"/>
              <a:t>ońun</a:t>
            </a:r>
            <a:r>
              <a:rPr lang="en-US" dirty="0"/>
              <a:t>	the man</a:t>
            </a:r>
          </a:p>
          <a:p>
            <a:pPr marL="0" indent="0">
              <a:buNone/>
            </a:pPr>
            <a:r>
              <a:rPr lang="en-US" dirty="0"/>
              <a:t>	</a:t>
            </a:r>
            <a:r>
              <a:rPr lang="en-US" dirty="0" smtClean="0"/>
              <a:t>	</a:t>
            </a:r>
            <a:r>
              <a:rPr lang="en-US" dirty="0" err="1" smtClean="0"/>
              <a:t>kanda</a:t>
            </a:r>
            <a:r>
              <a:rPr lang="en-US" dirty="0"/>
              <a:t>	king	</a:t>
            </a:r>
            <a:r>
              <a:rPr lang="en-US" dirty="0" smtClean="0"/>
              <a:t>	</a:t>
            </a:r>
            <a:r>
              <a:rPr lang="en-US" dirty="0" err="1" smtClean="0"/>
              <a:t>okanda</a:t>
            </a:r>
            <a:r>
              <a:rPr lang="en-US" dirty="0"/>
              <a:t>	the king</a:t>
            </a:r>
          </a:p>
          <a:p>
            <a:pPr marL="0" indent="0">
              <a:buNone/>
            </a:pPr>
            <a:r>
              <a:rPr lang="en-US" dirty="0"/>
              <a:t>4. suffix </a:t>
            </a:r>
            <a:r>
              <a:rPr lang="en-US" i="1" dirty="0"/>
              <a:t>o̱	</a:t>
            </a:r>
            <a:r>
              <a:rPr lang="en-US" dirty="0" err="1"/>
              <a:t>ńun</a:t>
            </a:r>
            <a:r>
              <a:rPr lang="en-US" dirty="0"/>
              <a:t>	man	</a:t>
            </a:r>
            <a:r>
              <a:rPr lang="en-US" dirty="0" smtClean="0"/>
              <a:t>	</a:t>
            </a:r>
            <a:r>
              <a:rPr lang="en-US" dirty="0" err="1" smtClean="0"/>
              <a:t>ońun</a:t>
            </a:r>
            <a:r>
              <a:rPr lang="en-US" dirty="0"/>
              <a:t>, </a:t>
            </a:r>
            <a:r>
              <a:rPr lang="en-US" dirty="0" err="1"/>
              <a:t>ńuno</a:t>
            </a:r>
            <a:r>
              <a:rPr lang="en-US" dirty="0"/>
              <a:t>̱, </a:t>
            </a:r>
            <a:r>
              <a:rPr lang="en-US" dirty="0" err="1"/>
              <a:t>ońuno</a:t>
            </a:r>
            <a:r>
              <a:rPr lang="en-US" dirty="0"/>
              <a:t>̱	the man</a:t>
            </a:r>
          </a:p>
          <a:p>
            <a:pPr marL="0" indent="0">
              <a:buNone/>
            </a:pPr>
            <a:r>
              <a:rPr lang="en-US" dirty="0"/>
              <a:t>	</a:t>
            </a:r>
            <a:r>
              <a:rPr lang="en-US" dirty="0" smtClean="0"/>
              <a:t>	do</a:t>
            </a:r>
            <a:r>
              <a:rPr lang="en-US" dirty="0"/>
              <a:t>	slave	</a:t>
            </a:r>
            <a:r>
              <a:rPr lang="en-US" dirty="0" smtClean="0"/>
              <a:t>	</a:t>
            </a:r>
            <a:r>
              <a:rPr lang="en-US" dirty="0" err="1" smtClean="0"/>
              <a:t>odo</a:t>
            </a:r>
            <a:r>
              <a:rPr lang="en-US" dirty="0"/>
              <a:t>, doo̱, </a:t>
            </a:r>
            <a:r>
              <a:rPr lang="en-US" dirty="0" err="1"/>
              <a:t>odoo</a:t>
            </a:r>
            <a:r>
              <a:rPr lang="en-US" dirty="0"/>
              <a:t>̱ 	the slave</a:t>
            </a:r>
          </a:p>
          <a:p>
            <a:pPr marL="0" indent="0">
              <a:buNone/>
            </a:pPr>
            <a:r>
              <a:rPr lang="en-US" dirty="0"/>
              <a:t>5. suffix </a:t>
            </a:r>
            <a:r>
              <a:rPr lang="en-US" i="1" dirty="0"/>
              <a:t>e̱</a:t>
            </a:r>
            <a:r>
              <a:rPr lang="en-US" dirty="0"/>
              <a:t>	</a:t>
            </a:r>
            <a:r>
              <a:rPr lang="en-US" dirty="0" err="1"/>
              <a:t>kul</a:t>
            </a:r>
            <a:r>
              <a:rPr lang="en-US" dirty="0"/>
              <a:t>	tree	</a:t>
            </a:r>
            <a:r>
              <a:rPr lang="en-US" dirty="0" smtClean="0"/>
              <a:t>	</a:t>
            </a:r>
            <a:r>
              <a:rPr lang="en-US" dirty="0" err="1" smtClean="0"/>
              <a:t>kekul</a:t>
            </a:r>
            <a:r>
              <a:rPr lang="en-US" dirty="0"/>
              <a:t>, </a:t>
            </a:r>
            <a:r>
              <a:rPr lang="en-US" dirty="0" err="1"/>
              <a:t>kule</a:t>
            </a:r>
            <a:r>
              <a:rPr lang="en-US" dirty="0"/>
              <a:t>̱, </a:t>
            </a:r>
            <a:r>
              <a:rPr lang="en-US" dirty="0" err="1"/>
              <a:t>kekule</a:t>
            </a:r>
            <a:r>
              <a:rPr lang="en-US" dirty="0"/>
              <a:t>̱	the tree</a:t>
            </a:r>
          </a:p>
          <a:p>
            <a:pPr marL="0" indent="0">
              <a:buNone/>
            </a:pPr>
            <a:r>
              <a:rPr lang="en-US" dirty="0"/>
              <a:t>	</a:t>
            </a:r>
            <a:r>
              <a:rPr lang="en-US" dirty="0" smtClean="0"/>
              <a:t>	</a:t>
            </a:r>
            <a:r>
              <a:rPr lang="en-US" dirty="0" err="1" smtClean="0"/>
              <a:t>kekal</a:t>
            </a:r>
            <a:r>
              <a:rPr lang="en-US" dirty="0"/>
              <a:t>	iron	</a:t>
            </a:r>
            <a:r>
              <a:rPr lang="en-US" dirty="0" smtClean="0"/>
              <a:t>	</a:t>
            </a:r>
            <a:r>
              <a:rPr lang="en-US" dirty="0" err="1" smtClean="0"/>
              <a:t>kekal</a:t>
            </a:r>
            <a:r>
              <a:rPr lang="en-US" dirty="0"/>
              <a:t>, kale̱, </a:t>
            </a:r>
            <a:r>
              <a:rPr lang="en-US" dirty="0" err="1"/>
              <a:t>kekale</a:t>
            </a:r>
            <a:r>
              <a:rPr lang="en-US" dirty="0"/>
              <a:t>̱	the iron</a:t>
            </a:r>
          </a:p>
          <a:p>
            <a:pPr marL="0" indent="0">
              <a:buNone/>
            </a:pPr>
            <a:r>
              <a:rPr lang="en-US" dirty="0"/>
              <a:t>9. prefix </a:t>
            </a:r>
            <a:r>
              <a:rPr lang="en-US" i="1" dirty="0" err="1" smtClean="0"/>
              <a:t>ke</a:t>
            </a:r>
            <a:r>
              <a:rPr lang="en-US" dirty="0"/>
              <a:t>	</a:t>
            </a:r>
            <a:r>
              <a:rPr lang="en-US" dirty="0" smtClean="0"/>
              <a:t>			</a:t>
            </a:r>
            <a:r>
              <a:rPr lang="en-US" dirty="0" err="1" smtClean="0"/>
              <a:t>kekul</a:t>
            </a:r>
            <a:r>
              <a:rPr lang="en-US" dirty="0"/>
              <a:t>	tree		</a:t>
            </a:r>
          </a:p>
          <a:p>
            <a:pPr marL="0" indent="0">
              <a:buNone/>
            </a:pPr>
            <a:endParaRPr lang="en-US" dirty="0"/>
          </a:p>
        </p:txBody>
      </p:sp>
    </p:spTree>
    <p:extLst>
      <p:ext uri="{BB962C8B-B14F-4D97-AF65-F5344CB8AC3E}">
        <p14:creationId xmlns:p14="http://schemas.microsoft.com/office/powerpoint/2010/main" val="28750447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29" y="365125"/>
            <a:ext cx="11767931" cy="1325563"/>
          </a:xfrm>
        </p:spPr>
        <p:txBody>
          <a:bodyPr/>
          <a:lstStyle/>
          <a:p>
            <a:r>
              <a:rPr lang="en-US" dirty="0"/>
              <a:t>(14) Why can’t we do better? (Cf. </a:t>
            </a:r>
            <a:r>
              <a:rPr lang="en-US" dirty="0">
                <a:hlinkClick r:id="rId2" action="ppaction://hlinkfile" tooltip="Pozdniakov, 2007 #15600"/>
              </a:rPr>
              <a:t>Pozdniakov 2007</a:t>
            </a:r>
            <a:r>
              <a:rPr lang="en-US" dirty="0"/>
              <a:t>)</a:t>
            </a:r>
            <a:endParaRPr lang="en-US" dirty="0"/>
          </a:p>
        </p:txBody>
      </p:sp>
      <p:sp>
        <p:nvSpPr>
          <p:cNvPr id="3" name="Content Placeholder 2"/>
          <p:cNvSpPr>
            <a:spLocks noGrp="1"/>
          </p:cNvSpPr>
          <p:nvPr>
            <p:ph idx="1"/>
          </p:nvPr>
        </p:nvSpPr>
        <p:spPr>
          <a:xfrm>
            <a:off x="371061" y="1825624"/>
            <a:ext cx="11383617" cy="4747453"/>
          </a:xfrm>
        </p:spPr>
        <p:txBody>
          <a:bodyPr>
            <a:normAutofit/>
          </a:bodyPr>
          <a:lstStyle/>
          <a:p>
            <a:pPr marL="0" indent="0">
              <a:buNone/>
            </a:pPr>
            <a:r>
              <a:rPr lang="en-US" sz="3600" dirty="0"/>
              <a:t>1. vast quantity of languages</a:t>
            </a:r>
          </a:p>
          <a:p>
            <a:pPr marL="0" indent="0">
              <a:buNone/>
            </a:pPr>
            <a:r>
              <a:rPr lang="en-US" sz="3600" dirty="0"/>
              <a:t>2. poor documentation</a:t>
            </a:r>
          </a:p>
          <a:p>
            <a:pPr marL="0" indent="0">
              <a:buNone/>
            </a:pPr>
            <a:r>
              <a:rPr lang="en-US" sz="3600" dirty="0"/>
              <a:t>3. no writing</a:t>
            </a:r>
          </a:p>
          <a:p>
            <a:pPr marL="0" indent="0">
              <a:buNone/>
            </a:pPr>
            <a:r>
              <a:rPr lang="en-US" sz="3600" dirty="0"/>
              <a:t>4. divergence and complex sociolinguistics</a:t>
            </a:r>
          </a:p>
          <a:p>
            <a:pPr marL="0" indent="0">
              <a:buNone/>
            </a:pPr>
            <a:r>
              <a:rPr lang="en-US" sz="3600" dirty="0"/>
              <a:t>5. rampant multilingualism</a:t>
            </a:r>
          </a:p>
          <a:p>
            <a:pPr marL="0" indent="0">
              <a:buNone/>
            </a:pPr>
            <a:r>
              <a:rPr lang="en-US" sz="3600" dirty="0"/>
              <a:t>(6. peripheralization of understudied languages, language death)</a:t>
            </a:r>
          </a:p>
        </p:txBody>
      </p:sp>
    </p:spTree>
    <p:extLst>
      <p:ext uri="{BB962C8B-B14F-4D97-AF65-F5344CB8AC3E}">
        <p14:creationId xmlns:p14="http://schemas.microsoft.com/office/powerpoint/2010/main" val="1948906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4318"/>
          </a:xfrm>
        </p:spPr>
        <p:txBody>
          <a:bodyPr/>
          <a:lstStyle/>
          <a:p>
            <a:r>
              <a:rPr lang="en-US" dirty="0"/>
              <a:t>Abstract</a:t>
            </a:r>
            <a:endParaRPr lang="en-US" dirty="0"/>
          </a:p>
        </p:txBody>
      </p:sp>
      <p:sp>
        <p:nvSpPr>
          <p:cNvPr id="3" name="Content Placeholder 2"/>
          <p:cNvSpPr>
            <a:spLocks noGrp="1"/>
          </p:cNvSpPr>
          <p:nvPr>
            <p:ph idx="1"/>
          </p:nvPr>
        </p:nvSpPr>
        <p:spPr>
          <a:xfrm>
            <a:off x="490330" y="1179444"/>
            <a:ext cx="10863470" cy="5433391"/>
          </a:xfrm>
        </p:spPr>
        <p:txBody>
          <a:bodyPr>
            <a:normAutofit fontScale="85000" lnSpcReduction="20000"/>
          </a:bodyPr>
          <a:lstStyle/>
          <a:p>
            <a:pPr marL="0" indent="0">
              <a:buNone/>
            </a:pPr>
            <a:r>
              <a:rPr lang="en-US" dirty="0"/>
              <a:t>As a function word, the definite article is subject to some attrition in the course of language change. The definite article often originates in a form with fuller phonetic substance, such as a demonstrative, e.g., </a:t>
            </a:r>
            <a:r>
              <a:rPr lang="en-US" dirty="0">
                <a:hlinkClick r:id="rId2" action="ppaction://hlinkfile" tooltip="Greenberg, 1978 #3197"/>
              </a:rPr>
              <a:t>Greenberg 1978</a:t>
            </a:r>
            <a:r>
              <a:rPr lang="en-US" dirty="0"/>
              <a:t>, later attriting into something with lesser phonetic substance, including the possibility of surviving only as a prosodic element such as a tone. This generalization holds true for the Mel languages, spoken in Guinea, Sierra Leone, and Liberia, part of the vast Niger-Congo phylum. After a brief discussion of classification issues, I discuss the reflexes in the various sub-groups. The definite article, where it exists in Mel, is highly variable yet still allows for reconstruction in the Bolom-Kisi subgroup of Mel and for understanding a puzzle from an earlier analysis of Kisi. After presenting cognates and positing a proto-form for that sub-group, I turn to less closely related languages of another Mel sub-group, Temne-Baga, to see what reflexes of the definite article might be found there. In Temne itself, the most carefully described language, despite its closeness to Bolom, the only trace of a cognate form is the high tone of the reconstructed Definite. There is a formal </a:t>
            </a:r>
            <a:r>
              <a:rPr lang="en-US" cap="small" dirty="0"/>
              <a:t>definite/indefinite</a:t>
            </a:r>
            <a:r>
              <a:rPr lang="en-US" dirty="0"/>
              <a:t> distinction in Temne (marked by both tonal and segmental differences), a distinction not found in Bolom-Kisi. Segmental features are entirely absent. Other languages of Temne-Baga present further challenges in establishing cognates with the one language of focus, Baga Koba, featuring the same morphosyntax and formal marking of Definite.. The facts around the Definite article support the present thinking about the classification of Mel.</a:t>
            </a:r>
            <a:endParaRPr lang="en-US" dirty="0"/>
          </a:p>
        </p:txBody>
      </p:sp>
    </p:spTree>
    <p:extLst>
      <p:ext uri="{BB962C8B-B14F-4D97-AF65-F5344CB8AC3E}">
        <p14:creationId xmlns:p14="http://schemas.microsoft.com/office/powerpoint/2010/main" val="37558647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Possible topics for comparison</a:t>
            </a:r>
            <a:endParaRPr lang="en-US" dirty="0"/>
          </a:p>
        </p:txBody>
      </p:sp>
      <p:sp>
        <p:nvSpPr>
          <p:cNvPr id="3" name="Content Placeholder 2"/>
          <p:cNvSpPr>
            <a:spLocks noGrp="1"/>
          </p:cNvSpPr>
          <p:nvPr>
            <p:ph idx="1"/>
          </p:nvPr>
        </p:nvSpPr>
        <p:spPr>
          <a:xfrm>
            <a:off x="838200" y="1825624"/>
            <a:ext cx="10515600" cy="5032375"/>
          </a:xfrm>
        </p:spPr>
        <p:txBody>
          <a:bodyPr/>
          <a:lstStyle/>
          <a:p>
            <a:pPr lvl="0"/>
            <a:r>
              <a:rPr lang="en-US" sz="3600" dirty="0"/>
              <a:t>Phonology: Vowel harmony, tone, the distribution of </a:t>
            </a:r>
            <a:r>
              <a:rPr lang="en-US" sz="3600" dirty="0" err="1"/>
              <a:t>th</a:t>
            </a:r>
            <a:r>
              <a:rPr lang="en-US" sz="3600" dirty="0"/>
              <a:t>-t-c(h) across the languages</a:t>
            </a:r>
          </a:p>
          <a:p>
            <a:pPr lvl="0"/>
            <a:r>
              <a:rPr lang="en-US" sz="3600" dirty="0"/>
              <a:t>Morphology: noun class systems (see </a:t>
            </a:r>
            <a:r>
              <a:rPr lang="en-US" sz="3600" dirty="0" err="1">
                <a:hlinkClick r:id="rId2" action="ppaction://hlinkfile" tooltip="Creissels, 2015 #17579"/>
              </a:rPr>
              <a:t>Creissels</a:t>
            </a:r>
            <a:r>
              <a:rPr lang="en-US" sz="3600" dirty="0">
                <a:hlinkClick r:id="rId2" action="ppaction://hlinkfile" tooltip="Creissels, 2015 #17579"/>
              </a:rPr>
              <a:t> and Pozdniakov 2015</a:t>
            </a:r>
            <a:r>
              <a:rPr lang="en-US" sz="3600" dirty="0"/>
              <a:t>), and verb extensions</a:t>
            </a:r>
          </a:p>
          <a:p>
            <a:pPr lvl="0"/>
            <a:r>
              <a:rPr lang="en-US" sz="3600" dirty="0"/>
              <a:t>Syntax: </a:t>
            </a:r>
            <a:r>
              <a:rPr lang="en-US" sz="3600" cap="small" dirty="0"/>
              <a:t>s-aux-o-v</a:t>
            </a:r>
            <a:r>
              <a:rPr lang="en-US" sz="3600" dirty="0"/>
              <a:t> and </a:t>
            </a:r>
            <a:r>
              <a:rPr lang="en-US" sz="3600" cap="small" dirty="0" err="1"/>
              <a:t>tns</a:t>
            </a:r>
            <a:r>
              <a:rPr lang="en-US" sz="3600" dirty="0" err="1"/>
              <a:t>-</a:t>
            </a:r>
            <a:r>
              <a:rPr lang="en-US" sz="3600" cap="small" dirty="0" err="1"/>
              <a:t>obj</a:t>
            </a:r>
            <a:r>
              <a:rPr lang="en-US" sz="3600" dirty="0"/>
              <a:t> (</a:t>
            </a:r>
            <a:r>
              <a:rPr lang="en-US" sz="3600" dirty="0">
                <a:hlinkClick r:id="rId3" action="ppaction://hlinkfile" tooltip="Childs, 2012 #16223"/>
              </a:rPr>
              <a:t>Childs 2012</a:t>
            </a:r>
            <a:r>
              <a:rPr lang="en-US" sz="3600" dirty="0"/>
              <a:t>, </a:t>
            </a:r>
            <a:r>
              <a:rPr lang="en-US" sz="3600" dirty="0" smtClean="0"/>
              <a:t>paper </a:t>
            </a:r>
            <a:r>
              <a:rPr lang="en-US" sz="3600" dirty="0"/>
              <a:t>at Niger-Congo 1)</a:t>
            </a:r>
          </a:p>
          <a:p>
            <a:pPr lvl="0"/>
            <a:r>
              <a:rPr lang="en-US" sz="3600" dirty="0"/>
              <a:t>further work: Limba, Gola and more detailed work on non-Temne languages</a:t>
            </a:r>
          </a:p>
          <a:p>
            <a:endParaRPr lang="en-US" dirty="0"/>
          </a:p>
        </p:txBody>
      </p:sp>
    </p:spTree>
    <p:extLst>
      <p:ext uri="{BB962C8B-B14F-4D97-AF65-F5344CB8AC3E}">
        <p14:creationId xmlns:p14="http://schemas.microsoft.com/office/powerpoint/2010/main" val="3886015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539" y="-19526123"/>
            <a:ext cx="12430539" cy="8810104"/>
          </a:xfrm>
          <a:prstGeom prst="rect">
            <a:avLst/>
          </a:prstGeom>
        </p:spPr>
        <p:txBody>
          <a:bodyPr wrap="square">
            <a:spAutoFit/>
          </a:bodyPr>
          <a:lstStyle/>
          <a:p>
            <a:pPr>
              <a:spcBef>
                <a:spcPts val="1200"/>
              </a:spcBef>
              <a:spcAft>
                <a:spcPts val="300"/>
              </a:spcAft>
            </a:pPr>
            <a:r>
              <a:rPr lang="en-US" sz="2400" b="1" kern="1600" dirty="0">
                <a:latin typeface="Cambria" panose="02040503050406030204" pitchFamily="18" charset="0"/>
                <a:ea typeface="Times New Roman" panose="02020603050405020304" pitchFamily="18" charset="0"/>
              </a:rPr>
              <a:t>References</a:t>
            </a:r>
          </a:p>
          <a:p>
            <a:r>
              <a:rPr lang="en-US" dirty="0">
                <a:latin typeface="Times New Roman" panose="02020603050405020304" pitchFamily="18" charset="0"/>
                <a:ea typeface="Calibri" panose="020F0502020204030204" pitchFamily="34" charset="0"/>
              </a:rPr>
              <a:t> </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Cahill, Michael C. 2004. Tonal Polarity in Konni Nouns. </a:t>
            </a:r>
            <a:r>
              <a:rPr lang="en-US" i="1" dirty="0">
                <a:latin typeface="Times New Roman" panose="02020603050405020304" pitchFamily="18" charset="0"/>
                <a:ea typeface="Calibri" panose="020F0502020204030204" pitchFamily="34" charset="0"/>
              </a:rPr>
              <a:t>Studies in African Linguistics</a:t>
            </a:r>
            <a:r>
              <a:rPr lang="en-US" dirty="0">
                <a:latin typeface="Times New Roman" panose="02020603050405020304" pitchFamily="18" charset="0"/>
                <a:ea typeface="Calibri" panose="020F0502020204030204" pitchFamily="34" charset="0"/>
              </a:rPr>
              <a:t> 33, 1:1-33. </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Childs, G. Tucker. 1982. The evolution of noun class markers in the Southern West Atlantic languages, thesis, Linguistics, University of California, Berkeley, CA.</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___. 1983. Noun class affix renewal in Southern West Atlantic. In </a:t>
            </a:r>
            <a:r>
              <a:rPr lang="en-US" i="1" dirty="0">
                <a:latin typeface="Times New Roman" panose="02020603050405020304" pitchFamily="18" charset="0"/>
                <a:ea typeface="Calibri" panose="020F0502020204030204" pitchFamily="34" charset="0"/>
              </a:rPr>
              <a:t>Current Approaches to African Linguistics 2</a:t>
            </a:r>
            <a:r>
              <a:rPr lang="en-US" dirty="0">
                <a:latin typeface="Times New Roman" panose="02020603050405020304" pitchFamily="18" charset="0"/>
                <a:ea typeface="Calibri" panose="020F0502020204030204" pitchFamily="34" charset="0"/>
              </a:rPr>
              <a:t>, eds. Kaye, Jonathan D. et al.: 17-29. Dordrecht, Holland and Cinnaminson, NJ: </a:t>
            </a:r>
            <a:r>
              <a:rPr lang="en-US" dirty="0" err="1">
                <a:latin typeface="Times New Roman" panose="02020603050405020304" pitchFamily="18" charset="0"/>
                <a:ea typeface="Calibri" panose="020F0502020204030204" pitchFamily="34" charset="0"/>
              </a:rPr>
              <a:t>Foris</a:t>
            </a:r>
            <a:r>
              <a:rPr lang="en-US" dirty="0">
                <a:latin typeface="Times New Roman" panose="02020603050405020304" pitchFamily="18" charset="0"/>
                <a:ea typeface="Calibri" panose="020F0502020204030204" pitchFamily="34" charset="0"/>
              </a:rPr>
              <a:t> Publications.</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___. 1986. An autosegmental treatment of Kisi noun class morphophonemics. In </a:t>
            </a:r>
            <a:r>
              <a:rPr lang="en-US" i="1" dirty="0">
                <a:latin typeface="Times New Roman" panose="02020603050405020304" pitchFamily="18" charset="0"/>
                <a:ea typeface="Calibri" panose="020F0502020204030204" pitchFamily="34" charset="0"/>
              </a:rPr>
              <a:t>Current Approaches to African Linguistics 3</a:t>
            </a:r>
            <a:r>
              <a:rPr lang="en-US" dirty="0">
                <a:latin typeface="Times New Roman" panose="02020603050405020304" pitchFamily="18" charset="0"/>
                <a:ea typeface="Calibri" panose="020F0502020204030204" pitchFamily="34" charset="0"/>
              </a:rPr>
              <a:t>, ed. </a:t>
            </a:r>
            <a:r>
              <a:rPr lang="en-US" dirty="0" err="1">
                <a:latin typeface="Times New Roman" panose="02020603050405020304" pitchFamily="18" charset="0"/>
                <a:ea typeface="Calibri" panose="020F0502020204030204" pitchFamily="34" charset="0"/>
              </a:rPr>
              <a:t>Dimmendaal</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Gerritt</a:t>
            </a:r>
            <a:r>
              <a:rPr lang="en-US" dirty="0">
                <a:latin typeface="Times New Roman" panose="02020603050405020304" pitchFamily="18" charset="0"/>
                <a:ea typeface="Calibri" panose="020F0502020204030204" pitchFamily="34" charset="0"/>
              </a:rPr>
              <a:t> J.: 79-92. Dordrecht: </a:t>
            </a:r>
            <a:r>
              <a:rPr lang="en-US" dirty="0" err="1">
                <a:latin typeface="Times New Roman" panose="02020603050405020304" pitchFamily="18" charset="0"/>
                <a:ea typeface="Calibri" panose="020F0502020204030204" pitchFamily="34" charset="0"/>
              </a:rPr>
              <a:t>Foris</a:t>
            </a:r>
            <a:r>
              <a:rPr lang="en-US" dirty="0">
                <a:latin typeface="Times New Roman" panose="02020603050405020304" pitchFamily="18" charset="0"/>
                <a:ea typeface="Calibri" panose="020F0502020204030204" pitchFamily="34" charset="0"/>
              </a:rPr>
              <a:t>.</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___. 1995. </a:t>
            </a:r>
            <a:r>
              <a:rPr lang="en-US" i="1" dirty="0">
                <a:latin typeface="Times New Roman" panose="02020603050405020304" pitchFamily="18" charset="0"/>
                <a:ea typeface="Calibri" panose="020F0502020204030204" pitchFamily="34" charset="0"/>
              </a:rPr>
              <a:t>A Grammar of Kisi: A Southern Atlantic Language</a:t>
            </a:r>
            <a:r>
              <a:rPr lang="en-US" dirty="0">
                <a:latin typeface="Times New Roman" panose="02020603050405020304" pitchFamily="18" charset="0"/>
                <a:ea typeface="Calibri" panose="020F0502020204030204" pitchFamily="34" charset="0"/>
              </a:rPr>
              <a:t>. Berlin and New York: Mouton de </a:t>
            </a:r>
            <a:r>
              <a:rPr lang="en-US" dirty="0" err="1">
                <a:latin typeface="Times New Roman" panose="02020603050405020304" pitchFamily="18" charset="0"/>
                <a:ea typeface="Calibri" panose="020F0502020204030204" pitchFamily="34" charset="0"/>
              </a:rPr>
              <a:t>Gruyter</a:t>
            </a:r>
            <a:r>
              <a:rPr lang="en-US" dirty="0">
                <a:latin typeface="Times New Roman" panose="02020603050405020304" pitchFamily="18" charset="0"/>
                <a:ea typeface="Calibri" panose="020F0502020204030204" pitchFamily="34" charset="0"/>
              </a:rPr>
              <a:t>.</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___. 2001. </a:t>
            </a:r>
            <a:r>
              <a:rPr lang="en-US" i="1" dirty="0">
                <a:latin typeface="Times New Roman" panose="02020603050405020304" pitchFamily="18" charset="0"/>
                <a:ea typeface="Calibri" panose="020F0502020204030204" pitchFamily="34" charset="0"/>
              </a:rPr>
              <a:t>What's so Atlantic about Atlantic?</a:t>
            </a:r>
            <a:r>
              <a:rPr lang="en-US" dirty="0">
                <a:latin typeface="Times New Roman" panose="02020603050405020304" pitchFamily="18" charset="0"/>
                <a:ea typeface="Calibri" panose="020F0502020204030204" pitchFamily="34" charset="0"/>
              </a:rPr>
              <a:t> Leiden: 31st Colloquium on African Languages and Linguistics.</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___. 2011. </a:t>
            </a:r>
            <a:r>
              <a:rPr lang="en-US" i="1" dirty="0">
                <a:latin typeface="Times New Roman" panose="02020603050405020304" pitchFamily="18" charset="0"/>
                <a:ea typeface="Calibri" panose="020F0502020204030204" pitchFamily="34" charset="0"/>
              </a:rPr>
              <a:t>A Grammar of Mani</a:t>
            </a:r>
            <a:r>
              <a:rPr lang="en-US" dirty="0">
                <a:latin typeface="Times New Roman" panose="02020603050405020304" pitchFamily="18" charset="0"/>
                <a:ea typeface="Calibri" panose="020F0502020204030204" pitchFamily="34" charset="0"/>
              </a:rPr>
              <a:t>. New York and Berlin: de </a:t>
            </a:r>
            <a:r>
              <a:rPr lang="en-US" dirty="0" err="1">
                <a:latin typeface="Times New Roman" panose="02020603050405020304" pitchFamily="18" charset="0"/>
                <a:ea typeface="Calibri" panose="020F0502020204030204" pitchFamily="34" charset="0"/>
              </a:rPr>
              <a:t>Gruyter</a:t>
            </a:r>
            <a:r>
              <a:rPr lang="en-US" dirty="0">
                <a:latin typeface="Times New Roman" panose="02020603050405020304" pitchFamily="18" charset="0"/>
                <a:ea typeface="Calibri" panose="020F0502020204030204" pitchFamily="34" charset="0"/>
              </a:rPr>
              <a:t>.</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___. In preparation. Genetically motivated clusters within Atlantic. In </a:t>
            </a:r>
            <a:r>
              <a:rPr lang="en-US" i="1" dirty="0">
                <a:latin typeface="Times New Roman" panose="02020603050405020304" pitchFamily="18" charset="0"/>
                <a:ea typeface="Calibri" panose="020F0502020204030204" pitchFamily="34" charset="0"/>
              </a:rPr>
              <a:t>The Oxford Guide to the Atlantic Languages of West Africa</a:t>
            </a:r>
            <a:r>
              <a:rPr lang="en-US" dirty="0">
                <a:latin typeface="Times New Roman" panose="02020603050405020304" pitchFamily="18" charset="0"/>
                <a:ea typeface="Calibri" panose="020F0502020204030204" pitchFamily="34" charset="0"/>
              </a:rPr>
              <a:t>, ed. Lüpke, Friederike. Oxford, UK: Oxford University Press.</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Clarke, Mary Lane. 1922. </a:t>
            </a:r>
            <a:r>
              <a:rPr lang="en-US" i="1" dirty="0">
                <a:latin typeface="Times New Roman" panose="02020603050405020304" pitchFamily="18" charset="0"/>
                <a:ea typeface="Calibri" panose="020F0502020204030204" pitchFamily="34" charset="0"/>
              </a:rPr>
              <a:t>A Limba-English Dictionary or </a:t>
            </a:r>
            <a:r>
              <a:rPr lang="en-US" i="1" dirty="0" err="1">
                <a:latin typeface="Times New Roman" panose="02020603050405020304" pitchFamily="18" charset="0"/>
                <a:ea typeface="Calibri" panose="020F0502020204030204" pitchFamily="34" charset="0"/>
              </a:rPr>
              <a:t>Tampen</a:t>
            </a:r>
            <a:r>
              <a:rPr lang="en-US" i="1" dirty="0">
                <a:latin typeface="Times New Roman" panose="02020603050405020304" pitchFamily="18" charset="0"/>
                <a:ea typeface="Calibri" panose="020F0502020204030204" pitchFamily="34" charset="0"/>
              </a:rPr>
              <a:t> Ta </a:t>
            </a:r>
            <a:r>
              <a:rPr lang="en-US" i="1" dirty="0" err="1">
                <a:latin typeface="Times New Roman" panose="02020603050405020304" pitchFamily="18" charset="0"/>
                <a:ea typeface="Calibri" panose="020F0502020204030204" pitchFamily="34" charset="0"/>
              </a:rPr>
              <a:t>Ka</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Talun</a:t>
            </a:r>
            <a:r>
              <a:rPr lang="en-US" i="1" dirty="0">
                <a:latin typeface="Times New Roman" panose="02020603050405020304" pitchFamily="18" charset="0"/>
                <a:ea typeface="Calibri" panose="020F0502020204030204" pitchFamily="34" charset="0"/>
              </a:rPr>
              <a:t> Ta </a:t>
            </a:r>
            <a:r>
              <a:rPr lang="en-US" i="1" dirty="0" err="1">
                <a:latin typeface="Times New Roman" panose="02020603050405020304" pitchFamily="18" charset="0"/>
                <a:ea typeface="Calibri" panose="020F0502020204030204" pitchFamily="34" charset="0"/>
              </a:rPr>
              <a:t>Ka</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Hulimba</a:t>
            </a:r>
            <a:r>
              <a:rPr lang="en-US" i="1" dirty="0">
                <a:latin typeface="Times New Roman" panose="02020603050405020304" pitchFamily="18" charset="0"/>
                <a:ea typeface="Calibri" panose="020F0502020204030204" pitchFamily="34" charset="0"/>
              </a:rPr>
              <a:t> Ha In </a:t>
            </a:r>
            <a:r>
              <a:rPr lang="en-US" i="1" dirty="0" err="1">
                <a:latin typeface="Times New Roman" panose="02020603050405020304" pitchFamily="18" charset="0"/>
                <a:ea typeface="Calibri" panose="020F0502020204030204" pitchFamily="34" charset="0"/>
              </a:rPr>
              <a:t>Hunkilisi</a:t>
            </a:r>
            <a:r>
              <a:rPr lang="en-US" i="1" dirty="0">
                <a:latin typeface="Times New Roman" panose="02020603050405020304" pitchFamily="18" charset="0"/>
                <a:ea typeface="Calibri" panose="020F0502020204030204" pitchFamily="34" charset="0"/>
              </a:rPr>
              <a:t> Ha</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Westmead</a:t>
            </a:r>
            <a:r>
              <a:rPr lang="en-US" dirty="0">
                <a:latin typeface="Times New Roman" panose="02020603050405020304" pitchFamily="18" charset="0"/>
                <a:ea typeface="Calibri" panose="020F0502020204030204" pitchFamily="34" charset="0"/>
              </a:rPr>
              <a:t>, Farnborough, Hants., England: Gregg International Publishers Limited.</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___. 1971. </a:t>
            </a:r>
            <a:r>
              <a:rPr lang="en-US" i="1" dirty="0">
                <a:latin typeface="Times New Roman" panose="02020603050405020304" pitchFamily="18" charset="0"/>
                <a:ea typeface="Calibri" panose="020F0502020204030204" pitchFamily="34" charset="0"/>
              </a:rPr>
              <a:t>A Limba-English Dictionary; or </a:t>
            </a:r>
            <a:r>
              <a:rPr lang="en-US" i="1" dirty="0" err="1">
                <a:latin typeface="Times New Roman" panose="02020603050405020304" pitchFamily="18" charset="0"/>
                <a:ea typeface="Calibri" panose="020F0502020204030204" pitchFamily="34" charset="0"/>
              </a:rPr>
              <a:t>Tampen</a:t>
            </a:r>
            <a:r>
              <a:rPr lang="en-US" i="1" dirty="0">
                <a:latin typeface="Times New Roman" panose="02020603050405020304" pitchFamily="18" charset="0"/>
                <a:ea typeface="Calibri" panose="020F0502020204030204" pitchFamily="34" charset="0"/>
              </a:rPr>
              <a:t> ta </a:t>
            </a:r>
            <a:r>
              <a:rPr lang="en-US" i="1" dirty="0" err="1">
                <a:latin typeface="Times New Roman" panose="02020603050405020304" pitchFamily="18" charset="0"/>
                <a:ea typeface="Calibri" panose="020F0502020204030204" pitchFamily="34" charset="0"/>
              </a:rPr>
              <a:t>ka</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talun</a:t>
            </a:r>
            <a:r>
              <a:rPr lang="en-US" i="1" dirty="0">
                <a:latin typeface="Times New Roman" panose="02020603050405020304" pitchFamily="18" charset="0"/>
                <a:ea typeface="Calibri" panose="020F0502020204030204" pitchFamily="34" charset="0"/>
              </a:rPr>
              <a:t> ta </a:t>
            </a:r>
            <a:r>
              <a:rPr lang="en-US" i="1" dirty="0" err="1">
                <a:latin typeface="Times New Roman" panose="02020603050405020304" pitchFamily="18" charset="0"/>
                <a:ea typeface="Calibri" panose="020F0502020204030204" pitchFamily="34" charset="0"/>
              </a:rPr>
              <a:t>ka</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Hulimba</a:t>
            </a:r>
            <a:r>
              <a:rPr lang="en-US" i="1" dirty="0">
                <a:latin typeface="Times New Roman" panose="02020603050405020304" pitchFamily="18" charset="0"/>
                <a:ea typeface="Calibri" panose="020F0502020204030204" pitchFamily="34" charset="0"/>
              </a:rPr>
              <a:t> ha in </a:t>
            </a:r>
            <a:r>
              <a:rPr lang="en-US" i="1" dirty="0" err="1">
                <a:latin typeface="Times New Roman" panose="02020603050405020304" pitchFamily="18" charset="0"/>
                <a:ea typeface="Calibri" panose="020F0502020204030204" pitchFamily="34" charset="0"/>
              </a:rPr>
              <a:t>huinkilisi</a:t>
            </a:r>
            <a:r>
              <a:rPr lang="en-US" i="1" dirty="0">
                <a:latin typeface="Times New Roman" panose="02020603050405020304" pitchFamily="18" charset="0"/>
                <a:ea typeface="Calibri" panose="020F0502020204030204" pitchFamily="34" charset="0"/>
              </a:rPr>
              <a:t> ha</a:t>
            </a:r>
            <a:r>
              <a:rPr lang="en-US" dirty="0">
                <a:latin typeface="Times New Roman" panose="02020603050405020304" pitchFamily="18" charset="0"/>
                <a:ea typeface="Calibri" panose="020F0502020204030204" pitchFamily="34" charset="0"/>
              </a:rPr>
              <a:t>. Farnborough: Gregg.</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Corcoran, Chris. 2015 In preparation. Lexico-grammatical </a:t>
            </a:r>
            <a:r>
              <a:rPr lang="en-US" dirty="0" err="1">
                <a:latin typeface="Times New Roman" panose="02020603050405020304" pitchFamily="18" charset="0"/>
                <a:ea typeface="Calibri" panose="020F0502020204030204" pitchFamily="34" charset="0"/>
              </a:rPr>
              <a:t>categoriality</a:t>
            </a:r>
            <a:r>
              <a:rPr lang="en-US" dirty="0">
                <a:latin typeface="Times New Roman" panose="02020603050405020304" pitchFamily="18" charset="0"/>
                <a:ea typeface="Calibri" panose="020F0502020204030204" pitchFamily="34" charset="0"/>
              </a:rPr>
              <a:t> and Sherbro (Sierra Leone) noun classes, thesis, Linguistics, University of Chicago, Chicago.</a:t>
            </a:r>
          </a:p>
          <a:p>
            <a:pPr marL="457200" marR="0" indent="-457200">
              <a:spcBef>
                <a:spcPts val="0"/>
              </a:spcBef>
              <a:spcAft>
                <a:spcPts val="0"/>
              </a:spcAft>
            </a:pPr>
            <a:r>
              <a:rPr lang="en-US" dirty="0" err="1">
                <a:latin typeface="Times New Roman" panose="02020603050405020304" pitchFamily="18" charset="0"/>
                <a:ea typeface="Calibri" panose="020F0502020204030204" pitchFamily="34" charset="0"/>
              </a:rPr>
              <a:t>Creissels</a:t>
            </a:r>
            <a:r>
              <a:rPr lang="en-US" dirty="0">
                <a:latin typeface="Times New Roman" panose="02020603050405020304" pitchFamily="18" charset="0"/>
                <a:ea typeface="Calibri" panose="020F0502020204030204" pitchFamily="34" charset="0"/>
              </a:rPr>
              <a:t>, Denis, and Konstantin I. Pozdniakov eds. 2015. </a:t>
            </a:r>
            <a:r>
              <a:rPr lang="fr-FR" i="1" dirty="0">
                <a:latin typeface="Times New Roman" panose="02020603050405020304" pitchFamily="18" charset="0"/>
                <a:ea typeface="Calibri" panose="020F0502020204030204" pitchFamily="34" charset="0"/>
              </a:rPr>
              <a:t>Les classes nominales dans les langues atlantiques</a:t>
            </a:r>
            <a:r>
              <a:rPr lang="fr-FR" dirty="0">
                <a:latin typeface="Times New Roman" panose="02020603050405020304" pitchFamily="18" charset="0"/>
                <a:ea typeface="Calibri" panose="020F0502020204030204" pitchFamily="34" charset="0"/>
              </a:rPr>
              <a:t>. </a:t>
            </a:r>
            <a:r>
              <a:rPr lang="en-US" dirty="0">
                <a:latin typeface="Times New Roman" panose="02020603050405020304" pitchFamily="18" charset="0"/>
                <a:ea typeface="Calibri" panose="020F0502020204030204" pitchFamily="34" charset="0"/>
              </a:rPr>
              <a:t>Köln: </a:t>
            </a:r>
            <a:r>
              <a:rPr lang="en-US" dirty="0" err="1">
                <a:latin typeface="Times New Roman" panose="02020603050405020304" pitchFamily="18" charset="0"/>
                <a:ea typeface="Calibri" panose="020F0502020204030204" pitchFamily="34" charset="0"/>
              </a:rPr>
              <a:t>Rüdiger</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Köppe</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Verlag</a:t>
            </a:r>
            <a:r>
              <a:rPr lang="en-US" dirty="0">
                <a:latin typeface="Times New Roman" panose="02020603050405020304" pitchFamily="18" charset="0"/>
                <a:ea typeface="Calibri" panose="020F0502020204030204" pitchFamily="34" charset="0"/>
              </a:rPr>
              <a:t>.</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Dalby, David. 1965. The Mel languages: a reclassification of Southern 'West Atlantic'. </a:t>
            </a:r>
            <a:r>
              <a:rPr lang="en-US" i="1" dirty="0">
                <a:latin typeface="Times New Roman" panose="02020603050405020304" pitchFamily="18" charset="0"/>
                <a:ea typeface="Calibri" panose="020F0502020204030204" pitchFamily="34" charset="0"/>
              </a:rPr>
              <a:t>African Language Studies</a:t>
            </a:r>
            <a:r>
              <a:rPr lang="en-US" dirty="0">
                <a:latin typeface="Times New Roman" panose="02020603050405020304" pitchFamily="18" charset="0"/>
                <a:ea typeface="Calibri" panose="020F0502020204030204" pitchFamily="34" charset="0"/>
              </a:rPr>
              <a:t> 6:1-17. </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___. 1970. Reflections on the classification of African languages with special reference to the work of Sigismund Wilhelm Koelle and Malcolm Guthrie. </a:t>
            </a:r>
            <a:r>
              <a:rPr lang="en-US" i="1" dirty="0">
                <a:latin typeface="Times New Roman" panose="02020603050405020304" pitchFamily="18" charset="0"/>
                <a:ea typeface="Calibri" panose="020F0502020204030204" pitchFamily="34" charset="0"/>
              </a:rPr>
              <a:t>African Language Studies</a:t>
            </a:r>
            <a:r>
              <a:rPr lang="en-US" dirty="0">
                <a:latin typeface="Times New Roman" panose="02020603050405020304" pitchFamily="18" charset="0"/>
                <a:ea typeface="Calibri" panose="020F0502020204030204" pitchFamily="34" charset="0"/>
              </a:rPr>
              <a:t> 11:1-14. </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___. 1977. </a:t>
            </a:r>
            <a:r>
              <a:rPr lang="en-US" i="1" dirty="0">
                <a:latin typeface="Times New Roman" panose="02020603050405020304" pitchFamily="18" charset="0"/>
                <a:ea typeface="Calibri" panose="020F0502020204030204" pitchFamily="34" charset="0"/>
              </a:rPr>
              <a:t>Language Map of Africa (provisional edition)</a:t>
            </a:r>
            <a:r>
              <a:rPr lang="en-US" dirty="0">
                <a:latin typeface="Times New Roman" panose="02020603050405020304" pitchFamily="18" charset="0"/>
                <a:ea typeface="Calibri" panose="020F0502020204030204" pitchFamily="34" charset="0"/>
              </a:rPr>
              <a:t>. London: International African Institute.</a:t>
            </a:r>
          </a:p>
          <a:p>
            <a:pPr marL="457200" marR="0" indent="-457200">
              <a:spcBef>
                <a:spcPts val="0"/>
              </a:spcBef>
              <a:spcAft>
                <a:spcPts val="0"/>
              </a:spcAft>
            </a:pPr>
            <a:r>
              <a:rPr lang="en-US" dirty="0" err="1">
                <a:latin typeface="Times New Roman" panose="02020603050405020304" pitchFamily="18" charset="0"/>
                <a:ea typeface="Calibri" panose="020F0502020204030204" pitchFamily="34" charset="0"/>
              </a:rPr>
              <a:t>Dimmendaal</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Gerrit</a:t>
            </a:r>
            <a:r>
              <a:rPr lang="en-US" dirty="0">
                <a:latin typeface="Times New Roman" panose="02020603050405020304" pitchFamily="18" charset="0"/>
                <a:ea typeface="Calibri" panose="020F0502020204030204" pitchFamily="34" charset="0"/>
              </a:rPr>
              <a:t> J. 2001. Areal diffusion vs. genetic inheritance: An African perspective. In </a:t>
            </a:r>
            <a:r>
              <a:rPr lang="en-US" i="1" dirty="0">
                <a:latin typeface="Times New Roman" panose="02020603050405020304" pitchFamily="18" charset="0"/>
                <a:ea typeface="Calibri" panose="020F0502020204030204" pitchFamily="34" charset="0"/>
              </a:rPr>
              <a:t>Areal Diffusion and Genetic Inheritance: Problems in Comparative Linguistics</a:t>
            </a:r>
            <a:r>
              <a:rPr lang="en-US" dirty="0">
                <a:latin typeface="Times New Roman" panose="02020603050405020304" pitchFamily="18" charset="0"/>
                <a:ea typeface="Calibri" panose="020F0502020204030204" pitchFamily="34" charset="0"/>
              </a:rPr>
              <a:t>, eds. </a:t>
            </a:r>
            <a:r>
              <a:rPr lang="en-US" dirty="0" err="1">
                <a:latin typeface="Times New Roman" panose="02020603050405020304" pitchFamily="18" charset="0"/>
                <a:ea typeface="Calibri" panose="020F0502020204030204" pitchFamily="34" charset="0"/>
              </a:rPr>
              <a:t>Aikhenvald</a:t>
            </a:r>
            <a:r>
              <a:rPr lang="en-US" dirty="0">
                <a:latin typeface="Times New Roman" panose="02020603050405020304" pitchFamily="18" charset="0"/>
                <a:ea typeface="Calibri" panose="020F0502020204030204" pitchFamily="34" charset="0"/>
              </a:rPr>
              <a:t>, Alexandra Y. and R. M. W. Dixon: 358-392. Oxford, UK: Oxford University Press.</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___. 2011. </a:t>
            </a:r>
            <a:r>
              <a:rPr lang="en-US" i="1" dirty="0">
                <a:latin typeface="Times New Roman" panose="02020603050405020304" pitchFamily="18" charset="0"/>
                <a:ea typeface="Calibri" panose="020F0502020204030204" pitchFamily="34" charset="0"/>
              </a:rPr>
              <a:t>Historical Linguistics and the Comparative Study of African Languages</a:t>
            </a:r>
            <a:r>
              <a:rPr lang="en-US" dirty="0">
                <a:latin typeface="Times New Roman" panose="02020603050405020304" pitchFamily="18" charset="0"/>
                <a:ea typeface="Calibri" panose="020F0502020204030204" pitchFamily="34" charset="0"/>
              </a:rPr>
              <a:t>. Amsterdam: John </a:t>
            </a:r>
            <a:r>
              <a:rPr lang="en-US" dirty="0" err="1">
                <a:latin typeface="Times New Roman" panose="02020603050405020304" pitchFamily="18" charset="0"/>
                <a:ea typeface="Calibri" panose="020F0502020204030204" pitchFamily="34" charset="0"/>
              </a:rPr>
              <a:t>Benjamins</a:t>
            </a:r>
            <a:r>
              <a:rPr lang="en-US" dirty="0">
                <a:latin typeface="Times New Roman" panose="02020603050405020304" pitchFamily="18" charset="0"/>
                <a:ea typeface="Calibri" panose="020F0502020204030204" pitchFamily="34" charset="0"/>
              </a:rPr>
              <a:t>.</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Doneux, Jean-</a:t>
            </a:r>
            <a:r>
              <a:rPr lang="en-US" dirty="0" err="1">
                <a:latin typeface="Times New Roman" panose="02020603050405020304" pitchFamily="18" charset="0"/>
                <a:ea typeface="Calibri" panose="020F0502020204030204" pitchFamily="34" charset="0"/>
              </a:rPr>
              <a:t>Léonce</a:t>
            </a:r>
            <a:r>
              <a:rPr lang="en-US" dirty="0">
                <a:latin typeface="Times New Roman" panose="02020603050405020304" pitchFamily="18" charset="0"/>
                <a:ea typeface="Calibri" panose="020F0502020204030204" pitchFamily="34" charset="0"/>
              </a:rPr>
              <a:t>. 1975. Hypotheses pour la comparative des </a:t>
            </a:r>
            <a:r>
              <a:rPr lang="en-US" dirty="0" err="1">
                <a:latin typeface="Times New Roman" panose="02020603050405020304" pitchFamily="18" charset="0"/>
                <a:ea typeface="Calibri" panose="020F0502020204030204" pitchFamily="34" charset="0"/>
              </a:rPr>
              <a:t>langues</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atlantiques</a:t>
            </a:r>
            <a:r>
              <a:rPr lang="en-US" dirty="0">
                <a:latin typeface="Times New Roman" panose="02020603050405020304" pitchFamily="18" charset="0"/>
                <a:ea typeface="Calibri" panose="020F0502020204030204" pitchFamily="34" charset="0"/>
              </a:rPr>
              <a:t>, thesis, Africana </a:t>
            </a:r>
            <a:r>
              <a:rPr lang="en-US" dirty="0" err="1">
                <a:latin typeface="Times New Roman" panose="02020603050405020304" pitchFamily="18" charset="0"/>
                <a:ea typeface="Calibri" panose="020F0502020204030204" pitchFamily="34" charset="0"/>
              </a:rPr>
              <a:t>Linguistica</a:t>
            </a:r>
            <a:r>
              <a:rPr lang="en-US" dirty="0">
                <a:latin typeface="Times New Roman" panose="02020603050405020304" pitchFamily="18" charset="0"/>
                <a:ea typeface="Calibri" panose="020F0502020204030204" pitchFamily="34" charset="0"/>
              </a:rPr>
              <a:t> VI (</a:t>
            </a:r>
            <a:r>
              <a:rPr lang="en-US" dirty="0" err="1">
                <a:latin typeface="Times New Roman" panose="02020603050405020304" pitchFamily="18" charset="0"/>
                <a:ea typeface="Calibri" panose="020F0502020204030204" pitchFamily="34" charset="0"/>
              </a:rPr>
              <a:t>Annales</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Serie</a:t>
            </a:r>
            <a:r>
              <a:rPr lang="en-US" dirty="0">
                <a:latin typeface="Times New Roman" panose="02020603050405020304" pitchFamily="18" charset="0"/>
                <a:ea typeface="Calibri" panose="020F0502020204030204" pitchFamily="34" charset="0"/>
              </a:rPr>
              <a:t> In-8, Science </a:t>
            </a:r>
            <a:r>
              <a:rPr lang="en-US" dirty="0" err="1">
                <a:latin typeface="Times New Roman" panose="02020603050405020304" pitchFamily="18" charset="0"/>
                <a:ea typeface="Calibri" panose="020F0502020204030204" pitchFamily="34" charset="0"/>
              </a:rPr>
              <a:t>Humaines</a:t>
            </a:r>
            <a:r>
              <a:rPr lang="en-US" dirty="0">
                <a:latin typeface="Times New Roman" panose="02020603050405020304" pitchFamily="18" charset="0"/>
                <a:ea typeface="Calibri" panose="020F0502020204030204" pitchFamily="34" charset="0"/>
              </a:rPr>
              <a:t>, 88), J. L. Van Schaik, Limited., </a:t>
            </a:r>
            <a:r>
              <a:rPr lang="en-US" dirty="0" err="1">
                <a:latin typeface="Times New Roman" panose="02020603050405020304" pitchFamily="18" charset="0"/>
                <a:ea typeface="Calibri" panose="020F0502020204030204" pitchFamily="34" charset="0"/>
              </a:rPr>
              <a:t>Tervuren</a:t>
            </a:r>
            <a:r>
              <a:rPr lang="en-US" dirty="0" smtClean="0">
                <a:latin typeface="Times New Roman" panose="02020603050405020304" pitchFamily="18" charset="0"/>
                <a:ea typeface="Calibri" panose="020F0502020204030204" pitchFamily="34" charset="0"/>
              </a:rPr>
              <a:t>.</a:t>
            </a:r>
            <a:endParaRPr lang="en-US" dirty="0">
              <a:latin typeface="Times New Roman" panose="02020603050405020304" pitchFamily="18" charset="0"/>
              <a:ea typeface="Calibri" panose="020F0502020204030204" pitchFamily="34" charset="0"/>
            </a:endParaRPr>
          </a:p>
        </p:txBody>
      </p:sp>
      <p:sp>
        <p:nvSpPr>
          <p:cNvPr id="3" name="Rectangle 2"/>
          <p:cNvSpPr/>
          <p:nvPr/>
        </p:nvSpPr>
        <p:spPr>
          <a:xfrm>
            <a:off x="132521" y="-12685404"/>
            <a:ext cx="11834191" cy="9364102"/>
          </a:xfrm>
          <a:prstGeom prst="rect">
            <a:avLst/>
          </a:prstGeom>
        </p:spPr>
        <p:txBody>
          <a:bodyPr wrap="square">
            <a:spAutoFit/>
          </a:bodyPr>
          <a:lstStyle/>
          <a:p>
            <a:pPr>
              <a:spcBef>
                <a:spcPts val="1200"/>
              </a:spcBef>
              <a:spcAft>
                <a:spcPts val="300"/>
              </a:spcAft>
            </a:pPr>
            <a:r>
              <a:rPr lang="en-US" sz="2400" b="1" kern="1600" dirty="0">
                <a:latin typeface="Cambria" panose="02040503050406030204" pitchFamily="18" charset="0"/>
                <a:ea typeface="Times New Roman" panose="02020603050405020304" pitchFamily="18" charset="0"/>
              </a:rPr>
              <a:t>References</a:t>
            </a:r>
          </a:p>
          <a:p>
            <a:r>
              <a:rPr lang="en-US" dirty="0">
                <a:latin typeface="Times New Roman" panose="02020603050405020304" pitchFamily="18" charset="0"/>
                <a:ea typeface="Calibri" panose="020F0502020204030204" pitchFamily="34" charset="0"/>
              </a:rPr>
              <a:t> </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Cahill, Michael C. 2004. Tonal Polarity in Konni Nouns. </a:t>
            </a:r>
            <a:r>
              <a:rPr lang="en-US" i="1" dirty="0">
                <a:latin typeface="Times New Roman" panose="02020603050405020304" pitchFamily="18" charset="0"/>
                <a:ea typeface="Calibri" panose="020F0502020204030204" pitchFamily="34" charset="0"/>
              </a:rPr>
              <a:t>Studies in African Linguistics</a:t>
            </a:r>
            <a:r>
              <a:rPr lang="en-US" dirty="0">
                <a:latin typeface="Times New Roman" panose="02020603050405020304" pitchFamily="18" charset="0"/>
                <a:ea typeface="Calibri" panose="020F0502020204030204" pitchFamily="34" charset="0"/>
              </a:rPr>
              <a:t> 33, 1:1-33. </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Childs, G. Tucker. 1982. The evolution of noun class markers in the Southern West Atlantic languages, thesis, Linguistics, University of California, Berkeley, CA.</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___. 1983. Noun class affix renewal in Southern West Atlantic. In </a:t>
            </a:r>
            <a:r>
              <a:rPr lang="en-US" i="1" dirty="0">
                <a:latin typeface="Times New Roman" panose="02020603050405020304" pitchFamily="18" charset="0"/>
                <a:ea typeface="Calibri" panose="020F0502020204030204" pitchFamily="34" charset="0"/>
              </a:rPr>
              <a:t>Current Approaches to African Linguistics 2</a:t>
            </a:r>
            <a:r>
              <a:rPr lang="en-US" dirty="0">
                <a:latin typeface="Times New Roman" panose="02020603050405020304" pitchFamily="18" charset="0"/>
                <a:ea typeface="Calibri" panose="020F0502020204030204" pitchFamily="34" charset="0"/>
              </a:rPr>
              <a:t>, eds. Kaye, Jonathan D. et al.: 17-29. Dordrecht, Holland and Cinnaminson, NJ: </a:t>
            </a:r>
            <a:r>
              <a:rPr lang="en-US" dirty="0" err="1">
                <a:latin typeface="Times New Roman" panose="02020603050405020304" pitchFamily="18" charset="0"/>
                <a:ea typeface="Calibri" panose="020F0502020204030204" pitchFamily="34" charset="0"/>
              </a:rPr>
              <a:t>Foris</a:t>
            </a:r>
            <a:r>
              <a:rPr lang="en-US" dirty="0">
                <a:latin typeface="Times New Roman" panose="02020603050405020304" pitchFamily="18" charset="0"/>
                <a:ea typeface="Calibri" panose="020F0502020204030204" pitchFamily="34" charset="0"/>
              </a:rPr>
              <a:t> Publications.</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___. 1986. An autosegmental treatment of Kisi noun class morphophonemics. In </a:t>
            </a:r>
            <a:r>
              <a:rPr lang="en-US" i="1" dirty="0">
                <a:latin typeface="Times New Roman" panose="02020603050405020304" pitchFamily="18" charset="0"/>
                <a:ea typeface="Calibri" panose="020F0502020204030204" pitchFamily="34" charset="0"/>
              </a:rPr>
              <a:t>Current Approaches to African Linguistics 3</a:t>
            </a:r>
            <a:r>
              <a:rPr lang="en-US" dirty="0">
                <a:latin typeface="Times New Roman" panose="02020603050405020304" pitchFamily="18" charset="0"/>
                <a:ea typeface="Calibri" panose="020F0502020204030204" pitchFamily="34" charset="0"/>
              </a:rPr>
              <a:t>, ed. </a:t>
            </a:r>
            <a:r>
              <a:rPr lang="en-US" dirty="0" err="1">
                <a:latin typeface="Times New Roman" panose="02020603050405020304" pitchFamily="18" charset="0"/>
                <a:ea typeface="Calibri" panose="020F0502020204030204" pitchFamily="34" charset="0"/>
              </a:rPr>
              <a:t>Dimmendaal</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Gerritt</a:t>
            </a:r>
            <a:r>
              <a:rPr lang="en-US" dirty="0">
                <a:latin typeface="Times New Roman" panose="02020603050405020304" pitchFamily="18" charset="0"/>
                <a:ea typeface="Calibri" panose="020F0502020204030204" pitchFamily="34" charset="0"/>
              </a:rPr>
              <a:t> J.: 79-92. Dordrecht: </a:t>
            </a:r>
            <a:r>
              <a:rPr lang="en-US" dirty="0" err="1">
                <a:latin typeface="Times New Roman" panose="02020603050405020304" pitchFamily="18" charset="0"/>
                <a:ea typeface="Calibri" panose="020F0502020204030204" pitchFamily="34" charset="0"/>
              </a:rPr>
              <a:t>Foris</a:t>
            </a:r>
            <a:r>
              <a:rPr lang="en-US" dirty="0">
                <a:latin typeface="Times New Roman" panose="02020603050405020304" pitchFamily="18" charset="0"/>
                <a:ea typeface="Calibri" panose="020F0502020204030204" pitchFamily="34" charset="0"/>
              </a:rPr>
              <a:t>.</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___. 1995. </a:t>
            </a:r>
            <a:r>
              <a:rPr lang="en-US" i="1" dirty="0">
                <a:latin typeface="Times New Roman" panose="02020603050405020304" pitchFamily="18" charset="0"/>
                <a:ea typeface="Calibri" panose="020F0502020204030204" pitchFamily="34" charset="0"/>
              </a:rPr>
              <a:t>A Grammar of Kisi: A Southern Atlantic Language</a:t>
            </a:r>
            <a:r>
              <a:rPr lang="en-US" dirty="0">
                <a:latin typeface="Times New Roman" panose="02020603050405020304" pitchFamily="18" charset="0"/>
                <a:ea typeface="Calibri" panose="020F0502020204030204" pitchFamily="34" charset="0"/>
              </a:rPr>
              <a:t>. Berlin and New York: Mouton de </a:t>
            </a:r>
            <a:r>
              <a:rPr lang="en-US" dirty="0" err="1">
                <a:latin typeface="Times New Roman" panose="02020603050405020304" pitchFamily="18" charset="0"/>
                <a:ea typeface="Calibri" panose="020F0502020204030204" pitchFamily="34" charset="0"/>
              </a:rPr>
              <a:t>Gruyter</a:t>
            </a:r>
            <a:r>
              <a:rPr lang="en-US" dirty="0">
                <a:latin typeface="Times New Roman" panose="02020603050405020304" pitchFamily="18" charset="0"/>
                <a:ea typeface="Calibri" panose="020F0502020204030204" pitchFamily="34" charset="0"/>
              </a:rPr>
              <a:t>.</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___. 2001. </a:t>
            </a:r>
            <a:r>
              <a:rPr lang="en-US" i="1" dirty="0">
                <a:latin typeface="Times New Roman" panose="02020603050405020304" pitchFamily="18" charset="0"/>
                <a:ea typeface="Calibri" panose="020F0502020204030204" pitchFamily="34" charset="0"/>
              </a:rPr>
              <a:t>What's so Atlantic about Atlantic?</a:t>
            </a:r>
            <a:r>
              <a:rPr lang="en-US" dirty="0">
                <a:latin typeface="Times New Roman" panose="02020603050405020304" pitchFamily="18" charset="0"/>
                <a:ea typeface="Calibri" panose="020F0502020204030204" pitchFamily="34" charset="0"/>
              </a:rPr>
              <a:t> Leiden: 31st Colloquium on African Languages and Linguistics.</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___. 2009. </a:t>
            </a:r>
            <a:r>
              <a:rPr lang="en-US" i="1" dirty="0">
                <a:latin typeface="Times New Roman" panose="02020603050405020304" pitchFamily="18" charset="0"/>
                <a:ea typeface="Calibri" panose="020F0502020204030204" pitchFamily="34" charset="0"/>
              </a:rPr>
              <a:t>Pretending to speak a dying language when you don’t really know how to speak it: methodological worries in documenting dying languages</a:t>
            </a:r>
            <a:r>
              <a:rPr lang="en-US" dirty="0">
                <a:latin typeface="Times New Roman" panose="02020603050405020304" pitchFamily="18" charset="0"/>
                <a:ea typeface="Calibri" panose="020F0502020204030204" pitchFamily="34" charset="0"/>
              </a:rPr>
              <a:t>. Köln: </a:t>
            </a:r>
            <a:r>
              <a:rPr lang="en-US" dirty="0" err="1">
                <a:latin typeface="Times New Roman" panose="02020603050405020304" pitchFamily="18" charset="0"/>
                <a:ea typeface="Calibri" panose="020F0502020204030204" pitchFamily="34" charset="0"/>
              </a:rPr>
              <a:t>Institut</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für</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Afrikanistik</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Universität</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zu</a:t>
            </a:r>
            <a:r>
              <a:rPr lang="en-US" dirty="0">
                <a:latin typeface="Times New Roman" panose="02020603050405020304" pitchFamily="18" charset="0"/>
                <a:ea typeface="Calibri" panose="020F0502020204030204" pitchFamily="34" charset="0"/>
              </a:rPr>
              <a:t> Köln.</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___. 2011. </a:t>
            </a:r>
            <a:r>
              <a:rPr lang="en-US" i="1" dirty="0">
                <a:latin typeface="Times New Roman" panose="02020603050405020304" pitchFamily="18" charset="0"/>
                <a:ea typeface="Calibri" panose="020F0502020204030204" pitchFamily="34" charset="0"/>
              </a:rPr>
              <a:t>A Grammar of Mani</a:t>
            </a:r>
            <a:r>
              <a:rPr lang="en-US" dirty="0">
                <a:latin typeface="Times New Roman" panose="02020603050405020304" pitchFamily="18" charset="0"/>
                <a:ea typeface="Calibri" panose="020F0502020204030204" pitchFamily="34" charset="0"/>
              </a:rPr>
              <a:t>. New York and Berlin: de </a:t>
            </a:r>
            <a:r>
              <a:rPr lang="en-US" dirty="0" err="1">
                <a:latin typeface="Times New Roman" panose="02020603050405020304" pitchFamily="18" charset="0"/>
                <a:ea typeface="Calibri" panose="020F0502020204030204" pitchFamily="34" charset="0"/>
              </a:rPr>
              <a:t>Gruyter</a:t>
            </a:r>
            <a:r>
              <a:rPr lang="en-US" dirty="0">
                <a:latin typeface="Times New Roman" panose="02020603050405020304" pitchFamily="18" charset="0"/>
                <a:ea typeface="Calibri" panose="020F0502020204030204" pitchFamily="34" charset="0"/>
              </a:rPr>
              <a:t>.</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___. In preparation. Genetically motivated clusters within Atlantic. In </a:t>
            </a:r>
            <a:r>
              <a:rPr lang="en-US" i="1" dirty="0">
                <a:latin typeface="Times New Roman" panose="02020603050405020304" pitchFamily="18" charset="0"/>
                <a:ea typeface="Calibri" panose="020F0502020204030204" pitchFamily="34" charset="0"/>
              </a:rPr>
              <a:t>The Oxford Guide to the Atlantic Languages of West Africa</a:t>
            </a:r>
            <a:r>
              <a:rPr lang="en-US" dirty="0">
                <a:latin typeface="Times New Roman" panose="02020603050405020304" pitchFamily="18" charset="0"/>
                <a:ea typeface="Calibri" panose="020F0502020204030204" pitchFamily="34" charset="0"/>
              </a:rPr>
              <a:t>, ed. Lüpke, Friederike. Oxford, UK: Oxford University Press.</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Clarke, Mary Lane. 1922. </a:t>
            </a:r>
            <a:r>
              <a:rPr lang="en-US" i="1" dirty="0">
                <a:latin typeface="Times New Roman" panose="02020603050405020304" pitchFamily="18" charset="0"/>
                <a:ea typeface="Calibri" panose="020F0502020204030204" pitchFamily="34" charset="0"/>
              </a:rPr>
              <a:t>A Limba-English Dictionary or </a:t>
            </a:r>
            <a:r>
              <a:rPr lang="en-US" i="1" dirty="0" err="1">
                <a:latin typeface="Times New Roman" panose="02020603050405020304" pitchFamily="18" charset="0"/>
                <a:ea typeface="Calibri" panose="020F0502020204030204" pitchFamily="34" charset="0"/>
              </a:rPr>
              <a:t>Tampen</a:t>
            </a:r>
            <a:r>
              <a:rPr lang="en-US" i="1" dirty="0">
                <a:latin typeface="Times New Roman" panose="02020603050405020304" pitchFamily="18" charset="0"/>
                <a:ea typeface="Calibri" panose="020F0502020204030204" pitchFamily="34" charset="0"/>
              </a:rPr>
              <a:t> Ta </a:t>
            </a:r>
            <a:r>
              <a:rPr lang="en-US" i="1" dirty="0" err="1">
                <a:latin typeface="Times New Roman" panose="02020603050405020304" pitchFamily="18" charset="0"/>
                <a:ea typeface="Calibri" panose="020F0502020204030204" pitchFamily="34" charset="0"/>
              </a:rPr>
              <a:t>Ka</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Talun</a:t>
            </a:r>
            <a:r>
              <a:rPr lang="en-US" i="1" dirty="0">
                <a:latin typeface="Times New Roman" panose="02020603050405020304" pitchFamily="18" charset="0"/>
                <a:ea typeface="Calibri" panose="020F0502020204030204" pitchFamily="34" charset="0"/>
              </a:rPr>
              <a:t> Ta </a:t>
            </a:r>
            <a:r>
              <a:rPr lang="en-US" i="1" dirty="0" err="1">
                <a:latin typeface="Times New Roman" panose="02020603050405020304" pitchFamily="18" charset="0"/>
                <a:ea typeface="Calibri" panose="020F0502020204030204" pitchFamily="34" charset="0"/>
              </a:rPr>
              <a:t>Ka</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Hulimba</a:t>
            </a:r>
            <a:r>
              <a:rPr lang="en-US" i="1" dirty="0">
                <a:latin typeface="Times New Roman" panose="02020603050405020304" pitchFamily="18" charset="0"/>
                <a:ea typeface="Calibri" panose="020F0502020204030204" pitchFamily="34" charset="0"/>
              </a:rPr>
              <a:t> Ha In </a:t>
            </a:r>
            <a:r>
              <a:rPr lang="en-US" i="1" dirty="0" err="1">
                <a:latin typeface="Times New Roman" panose="02020603050405020304" pitchFamily="18" charset="0"/>
                <a:ea typeface="Calibri" panose="020F0502020204030204" pitchFamily="34" charset="0"/>
              </a:rPr>
              <a:t>Hunkilisi</a:t>
            </a:r>
            <a:r>
              <a:rPr lang="en-US" i="1" dirty="0">
                <a:latin typeface="Times New Roman" panose="02020603050405020304" pitchFamily="18" charset="0"/>
                <a:ea typeface="Calibri" panose="020F0502020204030204" pitchFamily="34" charset="0"/>
              </a:rPr>
              <a:t> Ha</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Westmead</a:t>
            </a:r>
            <a:r>
              <a:rPr lang="en-US" dirty="0">
                <a:latin typeface="Times New Roman" panose="02020603050405020304" pitchFamily="18" charset="0"/>
                <a:ea typeface="Calibri" panose="020F0502020204030204" pitchFamily="34" charset="0"/>
              </a:rPr>
              <a:t>, Farnborough, Hants., England: Gregg International Publishers Limited.</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___. 1971. </a:t>
            </a:r>
            <a:r>
              <a:rPr lang="en-US" i="1" dirty="0">
                <a:latin typeface="Times New Roman" panose="02020603050405020304" pitchFamily="18" charset="0"/>
                <a:ea typeface="Calibri" panose="020F0502020204030204" pitchFamily="34" charset="0"/>
              </a:rPr>
              <a:t>A Limba-English Dictionary; or </a:t>
            </a:r>
            <a:r>
              <a:rPr lang="en-US" i="1" dirty="0" err="1">
                <a:latin typeface="Times New Roman" panose="02020603050405020304" pitchFamily="18" charset="0"/>
                <a:ea typeface="Calibri" panose="020F0502020204030204" pitchFamily="34" charset="0"/>
              </a:rPr>
              <a:t>Tampen</a:t>
            </a:r>
            <a:r>
              <a:rPr lang="en-US" i="1" dirty="0">
                <a:latin typeface="Times New Roman" panose="02020603050405020304" pitchFamily="18" charset="0"/>
                <a:ea typeface="Calibri" panose="020F0502020204030204" pitchFamily="34" charset="0"/>
              </a:rPr>
              <a:t> ta </a:t>
            </a:r>
            <a:r>
              <a:rPr lang="en-US" i="1" dirty="0" err="1">
                <a:latin typeface="Times New Roman" panose="02020603050405020304" pitchFamily="18" charset="0"/>
                <a:ea typeface="Calibri" panose="020F0502020204030204" pitchFamily="34" charset="0"/>
              </a:rPr>
              <a:t>ka</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talun</a:t>
            </a:r>
            <a:r>
              <a:rPr lang="en-US" i="1" dirty="0">
                <a:latin typeface="Times New Roman" panose="02020603050405020304" pitchFamily="18" charset="0"/>
                <a:ea typeface="Calibri" panose="020F0502020204030204" pitchFamily="34" charset="0"/>
              </a:rPr>
              <a:t> ta </a:t>
            </a:r>
            <a:r>
              <a:rPr lang="en-US" i="1" dirty="0" err="1">
                <a:latin typeface="Times New Roman" panose="02020603050405020304" pitchFamily="18" charset="0"/>
                <a:ea typeface="Calibri" panose="020F0502020204030204" pitchFamily="34" charset="0"/>
              </a:rPr>
              <a:t>ka</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Hulimba</a:t>
            </a:r>
            <a:r>
              <a:rPr lang="en-US" i="1" dirty="0">
                <a:latin typeface="Times New Roman" panose="02020603050405020304" pitchFamily="18" charset="0"/>
                <a:ea typeface="Calibri" panose="020F0502020204030204" pitchFamily="34" charset="0"/>
              </a:rPr>
              <a:t> ha in </a:t>
            </a:r>
            <a:r>
              <a:rPr lang="en-US" i="1" dirty="0" err="1">
                <a:latin typeface="Times New Roman" panose="02020603050405020304" pitchFamily="18" charset="0"/>
                <a:ea typeface="Calibri" panose="020F0502020204030204" pitchFamily="34" charset="0"/>
              </a:rPr>
              <a:t>huinkilisi</a:t>
            </a:r>
            <a:r>
              <a:rPr lang="en-US" i="1" dirty="0">
                <a:latin typeface="Times New Roman" panose="02020603050405020304" pitchFamily="18" charset="0"/>
                <a:ea typeface="Calibri" panose="020F0502020204030204" pitchFamily="34" charset="0"/>
              </a:rPr>
              <a:t> ha</a:t>
            </a:r>
            <a:r>
              <a:rPr lang="en-US" dirty="0">
                <a:latin typeface="Times New Roman" panose="02020603050405020304" pitchFamily="18" charset="0"/>
                <a:ea typeface="Calibri" panose="020F0502020204030204" pitchFamily="34" charset="0"/>
              </a:rPr>
              <a:t>. Farnborough: Gregg.</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Corcoran, Chris. 2015 In preparation. Lexico-grammatical </a:t>
            </a:r>
            <a:r>
              <a:rPr lang="en-US" dirty="0" err="1">
                <a:latin typeface="Times New Roman" panose="02020603050405020304" pitchFamily="18" charset="0"/>
                <a:ea typeface="Calibri" panose="020F0502020204030204" pitchFamily="34" charset="0"/>
              </a:rPr>
              <a:t>categoriality</a:t>
            </a:r>
            <a:r>
              <a:rPr lang="en-US" dirty="0">
                <a:latin typeface="Times New Roman" panose="02020603050405020304" pitchFamily="18" charset="0"/>
                <a:ea typeface="Calibri" panose="020F0502020204030204" pitchFamily="34" charset="0"/>
              </a:rPr>
              <a:t> and Sherbro (Sierra Leone) noun classes, thesis, Linguistics, University of Chicago, Chicago.</a:t>
            </a:r>
          </a:p>
          <a:p>
            <a:pPr marL="457200" marR="0" indent="-457200">
              <a:spcBef>
                <a:spcPts val="0"/>
              </a:spcBef>
              <a:spcAft>
                <a:spcPts val="0"/>
              </a:spcAft>
            </a:pPr>
            <a:r>
              <a:rPr lang="en-US" dirty="0" err="1">
                <a:latin typeface="Times New Roman" panose="02020603050405020304" pitchFamily="18" charset="0"/>
                <a:ea typeface="Calibri" panose="020F0502020204030204" pitchFamily="34" charset="0"/>
              </a:rPr>
              <a:t>Creissels</a:t>
            </a:r>
            <a:r>
              <a:rPr lang="en-US" dirty="0">
                <a:latin typeface="Times New Roman" panose="02020603050405020304" pitchFamily="18" charset="0"/>
                <a:ea typeface="Calibri" panose="020F0502020204030204" pitchFamily="34" charset="0"/>
              </a:rPr>
              <a:t>, Denis, and Konstantin I. Pozdniakov eds. 2015. </a:t>
            </a:r>
            <a:r>
              <a:rPr lang="fr-FR" i="1" dirty="0">
                <a:latin typeface="Times New Roman" panose="02020603050405020304" pitchFamily="18" charset="0"/>
                <a:ea typeface="Calibri" panose="020F0502020204030204" pitchFamily="34" charset="0"/>
              </a:rPr>
              <a:t>Les classes nominales dans les langues atlantiques</a:t>
            </a:r>
            <a:r>
              <a:rPr lang="fr-FR" dirty="0">
                <a:latin typeface="Times New Roman" panose="02020603050405020304" pitchFamily="18" charset="0"/>
                <a:ea typeface="Calibri" panose="020F0502020204030204" pitchFamily="34" charset="0"/>
              </a:rPr>
              <a:t>. </a:t>
            </a:r>
            <a:r>
              <a:rPr lang="en-US" dirty="0">
                <a:latin typeface="Times New Roman" panose="02020603050405020304" pitchFamily="18" charset="0"/>
                <a:ea typeface="Calibri" panose="020F0502020204030204" pitchFamily="34" charset="0"/>
              </a:rPr>
              <a:t>Köln: </a:t>
            </a:r>
            <a:r>
              <a:rPr lang="en-US" dirty="0" err="1">
                <a:latin typeface="Times New Roman" panose="02020603050405020304" pitchFamily="18" charset="0"/>
                <a:ea typeface="Calibri" panose="020F0502020204030204" pitchFamily="34" charset="0"/>
              </a:rPr>
              <a:t>Rüdiger</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Köppe</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Verlag</a:t>
            </a:r>
            <a:r>
              <a:rPr lang="en-US" dirty="0">
                <a:latin typeface="Times New Roman" panose="02020603050405020304" pitchFamily="18" charset="0"/>
                <a:ea typeface="Calibri" panose="020F0502020204030204" pitchFamily="34" charset="0"/>
              </a:rPr>
              <a:t>.</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Dalby, David. 1965. The Mel languages: a reclassification of Southern 'West Atlantic'. </a:t>
            </a:r>
            <a:r>
              <a:rPr lang="en-US" i="1" dirty="0">
                <a:latin typeface="Times New Roman" panose="02020603050405020304" pitchFamily="18" charset="0"/>
                <a:ea typeface="Calibri" panose="020F0502020204030204" pitchFamily="34" charset="0"/>
              </a:rPr>
              <a:t>African Language Studies</a:t>
            </a:r>
            <a:r>
              <a:rPr lang="en-US" dirty="0">
                <a:latin typeface="Times New Roman" panose="02020603050405020304" pitchFamily="18" charset="0"/>
                <a:ea typeface="Calibri" panose="020F0502020204030204" pitchFamily="34" charset="0"/>
              </a:rPr>
              <a:t> 6:1-17. </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___. 1970. Reflections on the classification of African languages with special reference to the work of Sigismund Wilhelm Koelle and Malcolm Guthrie. </a:t>
            </a:r>
            <a:r>
              <a:rPr lang="en-US" i="1" dirty="0">
                <a:latin typeface="Times New Roman" panose="02020603050405020304" pitchFamily="18" charset="0"/>
                <a:ea typeface="Calibri" panose="020F0502020204030204" pitchFamily="34" charset="0"/>
              </a:rPr>
              <a:t>African Language Studies</a:t>
            </a:r>
            <a:r>
              <a:rPr lang="en-US" dirty="0">
                <a:latin typeface="Times New Roman" panose="02020603050405020304" pitchFamily="18" charset="0"/>
                <a:ea typeface="Calibri" panose="020F0502020204030204" pitchFamily="34" charset="0"/>
              </a:rPr>
              <a:t> 11:1-14. </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___. 1977. </a:t>
            </a:r>
            <a:r>
              <a:rPr lang="en-US" i="1" dirty="0">
                <a:latin typeface="Times New Roman" panose="02020603050405020304" pitchFamily="18" charset="0"/>
                <a:ea typeface="Calibri" panose="020F0502020204030204" pitchFamily="34" charset="0"/>
              </a:rPr>
              <a:t>Language Map of Africa (provisional edition)</a:t>
            </a:r>
            <a:r>
              <a:rPr lang="en-US" dirty="0">
                <a:latin typeface="Times New Roman" panose="02020603050405020304" pitchFamily="18" charset="0"/>
                <a:ea typeface="Calibri" panose="020F0502020204030204" pitchFamily="34" charset="0"/>
              </a:rPr>
              <a:t>. London: International African Institute.</a:t>
            </a:r>
          </a:p>
          <a:p>
            <a:pPr marL="457200" marR="0" indent="-457200">
              <a:spcBef>
                <a:spcPts val="0"/>
              </a:spcBef>
              <a:spcAft>
                <a:spcPts val="0"/>
              </a:spcAft>
            </a:pPr>
            <a:r>
              <a:rPr lang="en-US" dirty="0" err="1">
                <a:latin typeface="Times New Roman" panose="02020603050405020304" pitchFamily="18" charset="0"/>
                <a:ea typeface="Calibri" panose="020F0502020204030204" pitchFamily="34" charset="0"/>
              </a:rPr>
              <a:t>Dimmendaal</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Gerrit</a:t>
            </a:r>
            <a:r>
              <a:rPr lang="en-US" dirty="0">
                <a:latin typeface="Times New Roman" panose="02020603050405020304" pitchFamily="18" charset="0"/>
                <a:ea typeface="Calibri" panose="020F0502020204030204" pitchFamily="34" charset="0"/>
              </a:rPr>
              <a:t> J. 2001. Areal diffusion vs. genetic inheritance: An African perspective. In </a:t>
            </a:r>
            <a:r>
              <a:rPr lang="en-US" i="1" dirty="0">
                <a:latin typeface="Times New Roman" panose="02020603050405020304" pitchFamily="18" charset="0"/>
                <a:ea typeface="Calibri" panose="020F0502020204030204" pitchFamily="34" charset="0"/>
              </a:rPr>
              <a:t>Areal Diffusion and Genetic Inheritance: Problems in Comparative Linguistics</a:t>
            </a:r>
            <a:r>
              <a:rPr lang="en-US" dirty="0">
                <a:latin typeface="Times New Roman" panose="02020603050405020304" pitchFamily="18" charset="0"/>
                <a:ea typeface="Calibri" panose="020F0502020204030204" pitchFamily="34" charset="0"/>
              </a:rPr>
              <a:t>, eds. </a:t>
            </a:r>
            <a:r>
              <a:rPr lang="en-US" dirty="0" err="1">
                <a:latin typeface="Times New Roman" panose="02020603050405020304" pitchFamily="18" charset="0"/>
                <a:ea typeface="Calibri" panose="020F0502020204030204" pitchFamily="34" charset="0"/>
              </a:rPr>
              <a:t>Aikhenvald</a:t>
            </a:r>
            <a:r>
              <a:rPr lang="en-US" dirty="0">
                <a:latin typeface="Times New Roman" panose="02020603050405020304" pitchFamily="18" charset="0"/>
                <a:ea typeface="Calibri" panose="020F0502020204030204" pitchFamily="34" charset="0"/>
              </a:rPr>
              <a:t>, Alexandra Y. and R. M. W. Dixon: 358-392. Oxford, UK: Oxford University Press.</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___. 2011. </a:t>
            </a:r>
            <a:r>
              <a:rPr lang="en-US" i="1" dirty="0">
                <a:latin typeface="Times New Roman" panose="02020603050405020304" pitchFamily="18" charset="0"/>
                <a:ea typeface="Calibri" panose="020F0502020204030204" pitchFamily="34" charset="0"/>
              </a:rPr>
              <a:t>Historical Linguistics and the Comparative Study of African Languages</a:t>
            </a:r>
            <a:r>
              <a:rPr lang="en-US" dirty="0">
                <a:latin typeface="Times New Roman" panose="02020603050405020304" pitchFamily="18" charset="0"/>
                <a:ea typeface="Calibri" panose="020F0502020204030204" pitchFamily="34" charset="0"/>
              </a:rPr>
              <a:t>. Amsterdam: John </a:t>
            </a:r>
            <a:r>
              <a:rPr lang="en-US" dirty="0" err="1">
                <a:latin typeface="Times New Roman" panose="02020603050405020304" pitchFamily="18" charset="0"/>
                <a:ea typeface="Calibri" panose="020F0502020204030204" pitchFamily="34" charset="0"/>
              </a:rPr>
              <a:t>Benjamins</a:t>
            </a:r>
            <a:r>
              <a:rPr lang="en-US" dirty="0">
                <a:latin typeface="Times New Roman" panose="02020603050405020304" pitchFamily="18" charset="0"/>
                <a:ea typeface="Calibri" panose="020F0502020204030204" pitchFamily="34" charset="0"/>
              </a:rPr>
              <a:t>.</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Doneux, Jean-</a:t>
            </a:r>
            <a:r>
              <a:rPr lang="en-US" dirty="0" err="1">
                <a:latin typeface="Times New Roman" panose="02020603050405020304" pitchFamily="18" charset="0"/>
                <a:ea typeface="Calibri" panose="020F0502020204030204" pitchFamily="34" charset="0"/>
              </a:rPr>
              <a:t>Léonce</a:t>
            </a:r>
            <a:r>
              <a:rPr lang="en-US" dirty="0">
                <a:latin typeface="Times New Roman" panose="02020603050405020304" pitchFamily="18" charset="0"/>
                <a:ea typeface="Calibri" panose="020F0502020204030204" pitchFamily="34" charset="0"/>
              </a:rPr>
              <a:t>. 1975. Hypotheses pour la comparative des </a:t>
            </a:r>
            <a:r>
              <a:rPr lang="en-US" dirty="0" err="1">
                <a:latin typeface="Times New Roman" panose="02020603050405020304" pitchFamily="18" charset="0"/>
                <a:ea typeface="Calibri" panose="020F0502020204030204" pitchFamily="34" charset="0"/>
              </a:rPr>
              <a:t>langues</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atlantiques</a:t>
            </a:r>
            <a:r>
              <a:rPr lang="en-US" dirty="0">
                <a:latin typeface="Times New Roman" panose="02020603050405020304" pitchFamily="18" charset="0"/>
                <a:ea typeface="Calibri" panose="020F0502020204030204" pitchFamily="34" charset="0"/>
              </a:rPr>
              <a:t>, thesis, Africana </a:t>
            </a:r>
            <a:r>
              <a:rPr lang="en-US" dirty="0" err="1">
                <a:latin typeface="Times New Roman" panose="02020603050405020304" pitchFamily="18" charset="0"/>
                <a:ea typeface="Calibri" panose="020F0502020204030204" pitchFamily="34" charset="0"/>
              </a:rPr>
              <a:t>Linguistica</a:t>
            </a:r>
            <a:r>
              <a:rPr lang="en-US" dirty="0">
                <a:latin typeface="Times New Roman" panose="02020603050405020304" pitchFamily="18" charset="0"/>
                <a:ea typeface="Calibri" panose="020F0502020204030204" pitchFamily="34" charset="0"/>
              </a:rPr>
              <a:t> VI (</a:t>
            </a:r>
            <a:r>
              <a:rPr lang="en-US" dirty="0" err="1">
                <a:latin typeface="Times New Roman" panose="02020603050405020304" pitchFamily="18" charset="0"/>
                <a:ea typeface="Calibri" panose="020F0502020204030204" pitchFamily="34" charset="0"/>
              </a:rPr>
              <a:t>Annales</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Serie</a:t>
            </a:r>
            <a:r>
              <a:rPr lang="en-US" dirty="0">
                <a:latin typeface="Times New Roman" panose="02020603050405020304" pitchFamily="18" charset="0"/>
                <a:ea typeface="Calibri" panose="020F0502020204030204" pitchFamily="34" charset="0"/>
              </a:rPr>
              <a:t> In-8, Science </a:t>
            </a:r>
            <a:r>
              <a:rPr lang="en-US" dirty="0" err="1">
                <a:latin typeface="Times New Roman" panose="02020603050405020304" pitchFamily="18" charset="0"/>
                <a:ea typeface="Calibri" panose="020F0502020204030204" pitchFamily="34" charset="0"/>
              </a:rPr>
              <a:t>Humaines</a:t>
            </a:r>
            <a:r>
              <a:rPr lang="en-US" dirty="0">
                <a:latin typeface="Times New Roman" panose="02020603050405020304" pitchFamily="18" charset="0"/>
                <a:ea typeface="Calibri" panose="020F0502020204030204" pitchFamily="34" charset="0"/>
              </a:rPr>
              <a:t>, 88), J. L. Van Schaik, Limited., </a:t>
            </a:r>
            <a:r>
              <a:rPr lang="en-US" dirty="0" err="1">
                <a:latin typeface="Times New Roman" panose="02020603050405020304" pitchFamily="18" charset="0"/>
                <a:ea typeface="Calibri" panose="020F0502020204030204" pitchFamily="34" charset="0"/>
              </a:rPr>
              <a:t>Tervuren</a:t>
            </a:r>
            <a:r>
              <a:rPr lang="en-US" dirty="0" smtClean="0">
                <a:latin typeface="Times New Roman" panose="02020603050405020304" pitchFamily="18" charset="0"/>
                <a:ea typeface="Calibri" panose="020F0502020204030204" pitchFamily="34" charset="0"/>
              </a:rPr>
              <a:t>.</a:t>
            </a:r>
            <a:endParaRPr lang="en-US" dirty="0">
              <a:latin typeface="Times New Roman" panose="02020603050405020304" pitchFamily="18" charset="0"/>
              <a:ea typeface="Calibri" panose="020F0502020204030204" pitchFamily="34" charset="0"/>
            </a:endParaRPr>
          </a:p>
        </p:txBody>
      </p:sp>
      <p:sp>
        <p:nvSpPr>
          <p:cNvPr id="4" name="Rectangle 3"/>
          <p:cNvSpPr/>
          <p:nvPr/>
        </p:nvSpPr>
        <p:spPr>
          <a:xfrm>
            <a:off x="132521" y="131307"/>
            <a:ext cx="11940209" cy="6555641"/>
          </a:xfrm>
          <a:prstGeom prst="rect">
            <a:avLst/>
          </a:prstGeom>
        </p:spPr>
        <p:txBody>
          <a:bodyPr wrap="square">
            <a:spAutoFit/>
          </a:bodyPr>
          <a:lstStyle/>
          <a:p>
            <a:r>
              <a:rPr lang="en-US" sz="2400" dirty="0">
                <a:latin typeface="Times New Roman" panose="02020603050405020304" pitchFamily="18" charset="0"/>
                <a:ea typeface="Calibri" panose="020F0502020204030204" pitchFamily="34" charset="0"/>
              </a:rPr>
              <a:t> </a:t>
            </a:r>
            <a:r>
              <a:rPr lang="en-US" sz="2400" b="1" dirty="0"/>
              <a:t>References</a:t>
            </a:r>
          </a:p>
          <a:p>
            <a:r>
              <a:rPr lang="en-US" dirty="0"/>
              <a:t> </a:t>
            </a:r>
          </a:p>
          <a:p>
            <a:pPr indent="-457200"/>
            <a:r>
              <a:rPr lang="en-US" dirty="0"/>
              <a:t>Cahill, Michael C. 2004. Tonal Polarity in Konni Nouns. </a:t>
            </a:r>
            <a:r>
              <a:rPr lang="en-US" i="1" dirty="0"/>
              <a:t>Studies in African Linguistics</a:t>
            </a:r>
            <a:r>
              <a:rPr lang="en-US" dirty="0"/>
              <a:t> 33, 1:1-33. </a:t>
            </a:r>
          </a:p>
          <a:p>
            <a:pPr indent="-457200"/>
            <a:r>
              <a:rPr lang="en-US" dirty="0"/>
              <a:t>Childs, G. Tucker. 1982. The evolution of noun class markers in the Southern West Atlantic languages, thesis, Linguistics, University of California, Berkeley, CA.</a:t>
            </a:r>
          </a:p>
          <a:p>
            <a:pPr indent="-457200"/>
            <a:r>
              <a:rPr lang="en-US" dirty="0"/>
              <a:t>___. 1983. Noun class affix renewal in Southern West Atlantic. In </a:t>
            </a:r>
            <a:r>
              <a:rPr lang="en-US" i="1" dirty="0"/>
              <a:t>Current Approaches to African Linguistics 2</a:t>
            </a:r>
            <a:r>
              <a:rPr lang="en-US" dirty="0"/>
              <a:t>, eds. Kaye, Jonathan D. et al.: 17-29. Dordrecht, Holland and Cinnaminson, NJ: </a:t>
            </a:r>
            <a:r>
              <a:rPr lang="en-US" dirty="0" err="1"/>
              <a:t>Foris</a:t>
            </a:r>
            <a:r>
              <a:rPr lang="en-US" dirty="0"/>
              <a:t> Publications.</a:t>
            </a:r>
          </a:p>
          <a:p>
            <a:pPr indent="-457200"/>
            <a:r>
              <a:rPr lang="en-US" dirty="0"/>
              <a:t>___. 1986. An autosegmental treatment of Kisi noun class morphophonemics. In </a:t>
            </a:r>
            <a:r>
              <a:rPr lang="en-US" i="1" dirty="0"/>
              <a:t>Current Approaches to African Linguistics 3</a:t>
            </a:r>
            <a:r>
              <a:rPr lang="en-US" dirty="0"/>
              <a:t>, ed. </a:t>
            </a:r>
            <a:r>
              <a:rPr lang="en-US" dirty="0" err="1"/>
              <a:t>Dimmendaal</a:t>
            </a:r>
            <a:r>
              <a:rPr lang="en-US" dirty="0"/>
              <a:t>, </a:t>
            </a:r>
            <a:r>
              <a:rPr lang="en-US" dirty="0" err="1"/>
              <a:t>Gerritt</a:t>
            </a:r>
            <a:r>
              <a:rPr lang="en-US" dirty="0"/>
              <a:t> J.: 79-92. Dordrecht: </a:t>
            </a:r>
            <a:r>
              <a:rPr lang="en-US" dirty="0" err="1"/>
              <a:t>Foris</a:t>
            </a:r>
            <a:r>
              <a:rPr lang="en-US" dirty="0"/>
              <a:t>.</a:t>
            </a:r>
          </a:p>
          <a:p>
            <a:pPr indent="-457200"/>
            <a:r>
              <a:rPr lang="en-US" dirty="0"/>
              <a:t>___. 1995. </a:t>
            </a:r>
            <a:r>
              <a:rPr lang="en-US" i="1" dirty="0"/>
              <a:t>A Grammar of Kisi: A Southern Atlantic Language</a:t>
            </a:r>
            <a:r>
              <a:rPr lang="en-US" dirty="0"/>
              <a:t>. Berlin and New York: Mouton de </a:t>
            </a:r>
            <a:r>
              <a:rPr lang="en-US" dirty="0" err="1"/>
              <a:t>Gruyter</a:t>
            </a:r>
            <a:r>
              <a:rPr lang="en-US" dirty="0"/>
              <a:t>.</a:t>
            </a:r>
          </a:p>
          <a:p>
            <a:pPr indent="-457200"/>
            <a:r>
              <a:rPr lang="en-US" dirty="0"/>
              <a:t>___. 2001. </a:t>
            </a:r>
            <a:r>
              <a:rPr lang="en-US" i="1" dirty="0"/>
              <a:t>What's so Atlantic about Atlantic?</a:t>
            </a:r>
            <a:r>
              <a:rPr lang="en-US" dirty="0"/>
              <a:t> Leiden: 31st Colloquium on African Languages and Linguistics.</a:t>
            </a:r>
          </a:p>
          <a:p>
            <a:pPr indent="-457200"/>
            <a:r>
              <a:rPr lang="en-US" dirty="0"/>
              <a:t>___. 2009. </a:t>
            </a:r>
            <a:r>
              <a:rPr lang="en-US" i="1" dirty="0"/>
              <a:t>Pretending to speak a dying language when you don’t really know how to speak it: methodological worries in documenting dying languages</a:t>
            </a:r>
            <a:r>
              <a:rPr lang="en-US" dirty="0"/>
              <a:t>. Köln: </a:t>
            </a:r>
            <a:r>
              <a:rPr lang="en-US" dirty="0" err="1"/>
              <a:t>Institut</a:t>
            </a:r>
            <a:r>
              <a:rPr lang="en-US" dirty="0"/>
              <a:t> </a:t>
            </a:r>
            <a:r>
              <a:rPr lang="en-US" dirty="0" err="1"/>
              <a:t>für</a:t>
            </a:r>
            <a:r>
              <a:rPr lang="en-US" dirty="0"/>
              <a:t> </a:t>
            </a:r>
            <a:r>
              <a:rPr lang="en-US" dirty="0" err="1"/>
              <a:t>Afrikanistik</a:t>
            </a:r>
            <a:r>
              <a:rPr lang="en-US" dirty="0"/>
              <a:t>, </a:t>
            </a:r>
            <a:r>
              <a:rPr lang="en-US" dirty="0" err="1"/>
              <a:t>Universität</a:t>
            </a:r>
            <a:r>
              <a:rPr lang="en-US" dirty="0"/>
              <a:t> </a:t>
            </a:r>
            <a:r>
              <a:rPr lang="en-US" dirty="0" err="1"/>
              <a:t>zu</a:t>
            </a:r>
            <a:r>
              <a:rPr lang="en-US" dirty="0"/>
              <a:t> Köln.</a:t>
            </a:r>
          </a:p>
          <a:p>
            <a:pPr indent="-457200"/>
            <a:r>
              <a:rPr lang="en-US" dirty="0"/>
              <a:t>___. 2011. </a:t>
            </a:r>
            <a:r>
              <a:rPr lang="en-US" i="1" dirty="0"/>
              <a:t>A Grammar of Mani</a:t>
            </a:r>
            <a:r>
              <a:rPr lang="en-US" dirty="0"/>
              <a:t>. New York and Berlin: de </a:t>
            </a:r>
            <a:r>
              <a:rPr lang="en-US" dirty="0" err="1"/>
              <a:t>Gruyter</a:t>
            </a:r>
            <a:r>
              <a:rPr lang="en-US" dirty="0"/>
              <a:t>.</a:t>
            </a:r>
          </a:p>
          <a:p>
            <a:pPr indent="-457200"/>
            <a:r>
              <a:rPr lang="en-US" dirty="0"/>
              <a:t>___. In preparation. Genetically motivated clusters within Atlantic. In </a:t>
            </a:r>
            <a:r>
              <a:rPr lang="en-US" i="1" dirty="0"/>
              <a:t>The Oxford Guide to the Atlantic Languages of West Africa</a:t>
            </a:r>
            <a:r>
              <a:rPr lang="en-US" dirty="0"/>
              <a:t>, ed. Lüpke, Friederike. Oxford, UK: Oxford University Press.</a:t>
            </a:r>
          </a:p>
          <a:p>
            <a:pPr indent="-457200"/>
            <a:r>
              <a:rPr lang="en-US" dirty="0"/>
              <a:t>Clarke, Mary Lane. 1922. </a:t>
            </a:r>
            <a:r>
              <a:rPr lang="en-US" i="1" dirty="0"/>
              <a:t>A Limba-English Dictionary or </a:t>
            </a:r>
            <a:r>
              <a:rPr lang="en-US" i="1" dirty="0" err="1"/>
              <a:t>Tampen</a:t>
            </a:r>
            <a:r>
              <a:rPr lang="en-US" i="1" dirty="0"/>
              <a:t> Ta </a:t>
            </a:r>
            <a:r>
              <a:rPr lang="en-US" i="1" dirty="0" err="1"/>
              <a:t>Ka</a:t>
            </a:r>
            <a:r>
              <a:rPr lang="en-US" i="1" dirty="0"/>
              <a:t> </a:t>
            </a:r>
            <a:r>
              <a:rPr lang="en-US" i="1" dirty="0" err="1"/>
              <a:t>Talun</a:t>
            </a:r>
            <a:r>
              <a:rPr lang="en-US" i="1" dirty="0"/>
              <a:t> Ta </a:t>
            </a:r>
            <a:r>
              <a:rPr lang="en-US" i="1" dirty="0" err="1"/>
              <a:t>Ka</a:t>
            </a:r>
            <a:r>
              <a:rPr lang="en-US" i="1" dirty="0"/>
              <a:t> </a:t>
            </a:r>
            <a:r>
              <a:rPr lang="en-US" i="1" dirty="0" err="1"/>
              <a:t>Hulimba</a:t>
            </a:r>
            <a:r>
              <a:rPr lang="en-US" i="1" dirty="0"/>
              <a:t> Ha In </a:t>
            </a:r>
            <a:r>
              <a:rPr lang="en-US" i="1" dirty="0" err="1"/>
              <a:t>Hunkilisi</a:t>
            </a:r>
            <a:r>
              <a:rPr lang="en-US" i="1" dirty="0"/>
              <a:t> Ha</a:t>
            </a:r>
            <a:r>
              <a:rPr lang="en-US" dirty="0"/>
              <a:t>. </a:t>
            </a:r>
            <a:r>
              <a:rPr lang="en-US" dirty="0" err="1"/>
              <a:t>Westmead</a:t>
            </a:r>
            <a:r>
              <a:rPr lang="en-US" dirty="0"/>
              <a:t>, Farnborough, Hants., England: Gregg International Publishers Limited.</a:t>
            </a:r>
          </a:p>
          <a:p>
            <a:pPr indent="-457200"/>
            <a:r>
              <a:rPr lang="en-US" dirty="0"/>
              <a:t>___. 1971. </a:t>
            </a:r>
            <a:r>
              <a:rPr lang="en-US" i="1" dirty="0"/>
              <a:t>A Limba-English Dictionary; or </a:t>
            </a:r>
            <a:r>
              <a:rPr lang="en-US" i="1" dirty="0" err="1"/>
              <a:t>Tampen</a:t>
            </a:r>
            <a:r>
              <a:rPr lang="en-US" i="1" dirty="0"/>
              <a:t> ta </a:t>
            </a:r>
            <a:r>
              <a:rPr lang="en-US" i="1" dirty="0" err="1"/>
              <a:t>ka</a:t>
            </a:r>
            <a:r>
              <a:rPr lang="en-US" i="1" dirty="0"/>
              <a:t> </a:t>
            </a:r>
            <a:r>
              <a:rPr lang="en-US" i="1" dirty="0" err="1"/>
              <a:t>talun</a:t>
            </a:r>
            <a:r>
              <a:rPr lang="en-US" i="1" dirty="0"/>
              <a:t> ta </a:t>
            </a:r>
            <a:r>
              <a:rPr lang="en-US" i="1" dirty="0" err="1"/>
              <a:t>ka</a:t>
            </a:r>
            <a:r>
              <a:rPr lang="en-US" i="1" dirty="0"/>
              <a:t> </a:t>
            </a:r>
            <a:r>
              <a:rPr lang="en-US" i="1" dirty="0" err="1"/>
              <a:t>Hulimba</a:t>
            </a:r>
            <a:r>
              <a:rPr lang="en-US" i="1" dirty="0"/>
              <a:t> ha in </a:t>
            </a:r>
            <a:r>
              <a:rPr lang="en-US" i="1" dirty="0" err="1"/>
              <a:t>huinkilisi</a:t>
            </a:r>
            <a:r>
              <a:rPr lang="en-US" i="1" dirty="0"/>
              <a:t> ha</a:t>
            </a:r>
            <a:r>
              <a:rPr lang="en-US" dirty="0"/>
              <a:t>. Farnborough: Gregg.</a:t>
            </a:r>
          </a:p>
          <a:p>
            <a:pPr indent="-457200"/>
            <a:r>
              <a:rPr lang="en-US" dirty="0"/>
              <a:t>Corcoran, Chris. 2015 In preparation. Lexico-grammatical </a:t>
            </a:r>
            <a:r>
              <a:rPr lang="en-US" dirty="0" err="1"/>
              <a:t>categoriality</a:t>
            </a:r>
            <a:r>
              <a:rPr lang="en-US" dirty="0"/>
              <a:t> and Sherbro (Sierra Leone) noun classes, thesis, Linguistics, University of Chicago, Chicago.</a:t>
            </a:r>
          </a:p>
          <a:p>
            <a:pPr indent="-457200"/>
            <a:r>
              <a:rPr lang="en-US" dirty="0" err="1"/>
              <a:t>Creissels</a:t>
            </a:r>
            <a:r>
              <a:rPr lang="en-US" dirty="0"/>
              <a:t>, Denis, and Konstantin I. Pozdniakov eds. 2015. </a:t>
            </a:r>
            <a:r>
              <a:rPr lang="fr-FR" i="1" dirty="0"/>
              <a:t>Les classes nominales dans les langues atlantiques</a:t>
            </a:r>
            <a:r>
              <a:rPr lang="fr-FR" dirty="0"/>
              <a:t>. </a:t>
            </a:r>
            <a:r>
              <a:rPr lang="en-US" dirty="0"/>
              <a:t>Köln: </a:t>
            </a:r>
            <a:r>
              <a:rPr lang="en-US" dirty="0" err="1" smtClean="0"/>
              <a:t>Rüdiger</a:t>
            </a:r>
            <a:r>
              <a:rPr lang="en-US" dirty="0" smtClean="0"/>
              <a:t> </a:t>
            </a:r>
            <a:r>
              <a:rPr lang="en-US" dirty="0" err="1" smtClean="0"/>
              <a:t>Köppe</a:t>
            </a:r>
            <a:r>
              <a:rPr lang="en-US" dirty="0" smtClean="0"/>
              <a:t> </a:t>
            </a:r>
            <a:r>
              <a:rPr lang="en-US" dirty="0" err="1"/>
              <a:t>Verlag</a:t>
            </a:r>
            <a:r>
              <a:rPr lang="en-US" dirty="0" smtClean="0"/>
              <a:t>.</a:t>
            </a:r>
            <a:endParaRPr lang="en-US" dirty="0"/>
          </a:p>
        </p:txBody>
      </p:sp>
    </p:spTree>
    <p:extLst>
      <p:ext uri="{BB962C8B-B14F-4D97-AF65-F5344CB8AC3E}">
        <p14:creationId xmlns:p14="http://schemas.microsoft.com/office/powerpoint/2010/main" val="6162056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522" y="158380"/>
            <a:ext cx="11873948" cy="6186309"/>
          </a:xfrm>
          <a:prstGeom prst="rect">
            <a:avLst/>
          </a:prstGeom>
        </p:spPr>
        <p:txBody>
          <a:bodyPr wrap="square">
            <a:spAutoFit/>
          </a:bodyPr>
          <a:lstStyle/>
          <a:p>
            <a:r>
              <a:rPr lang="en-US" dirty="0"/>
              <a:t>Dalby, David. 1965. The Mel languages: a reclassification of Southern 'West Atlantic'. </a:t>
            </a:r>
            <a:r>
              <a:rPr lang="en-US" i="1" dirty="0"/>
              <a:t>African Language Studies</a:t>
            </a:r>
            <a:r>
              <a:rPr lang="en-US" dirty="0"/>
              <a:t> 6:1-17. </a:t>
            </a:r>
          </a:p>
          <a:p>
            <a:r>
              <a:rPr lang="en-US" dirty="0"/>
              <a:t>___. 1970. Reflections on the classification of African languages with special reference to the work of Sigismund Wilhelm Koelle and Malcolm Guthrie. </a:t>
            </a:r>
            <a:r>
              <a:rPr lang="en-US" i="1" dirty="0"/>
              <a:t>African Language Studies</a:t>
            </a:r>
            <a:r>
              <a:rPr lang="en-US" dirty="0"/>
              <a:t> 11:1-14. </a:t>
            </a:r>
          </a:p>
          <a:p>
            <a:r>
              <a:rPr lang="en-US" dirty="0"/>
              <a:t>___. 1977. </a:t>
            </a:r>
            <a:r>
              <a:rPr lang="en-US" i="1" dirty="0"/>
              <a:t>Language Map of Africa (provisional edition)</a:t>
            </a:r>
            <a:r>
              <a:rPr lang="en-US" dirty="0"/>
              <a:t>. London: International African Institute.</a:t>
            </a:r>
          </a:p>
          <a:p>
            <a:pPr indent="-457200"/>
            <a:r>
              <a:rPr lang="en-US" dirty="0" err="1"/>
              <a:t>Dimmendaal</a:t>
            </a:r>
            <a:r>
              <a:rPr lang="en-US" dirty="0"/>
              <a:t>, </a:t>
            </a:r>
            <a:r>
              <a:rPr lang="en-US" dirty="0" err="1"/>
              <a:t>Gerrit</a:t>
            </a:r>
            <a:r>
              <a:rPr lang="en-US" dirty="0"/>
              <a:t> J. 2001. Areal diffusion vs. genetic inheritance: An African perspective. In </a:t>
            </a:r>
            <a:r>
              <a:rPr lang="en-US" i="1" dirty="0"/>
              <a:t>Areal Diffusion and </a:t>
            </a:r>
            <a:r>
              <a:rPr lang="en-US" i="1" dirty="0" smtClean="0"/>
              <a:t>Genetic Inheritance</a:t>
            </a:r>
            <a:r>
              <a:rPr lang="en-US" i="1" dirty="0"/>
              <a:t>: Problems in Comparative Linguistics</a:t>
            </a:r>
            <a:r>
              <a:rPr lang="en-US" dirty="0"/>
              <a:t>, eds. </a:t>
            </a:r>
            <a:r>
              <a:rPr lang="en-US" dirty="0" err="1"/>
              <a:t>Aikhenvald</a:t>
            </a:r>
            <a:r>
              <a:rPr lang="en-US" dirty="0"/>
              <a:t>, Alexandra Y. and R. M. W. Dixon: 358-392. Oxford, UK: Oxford University Press.</a:t>
            </a:r>
          </a:p>
          <a:p>
            <a:pPr indent="-457200"/>
            <a:r>
              <a:rPr lang="en-US" dirty="0"/>
              <a:t>___. 2011. </a:t>
            </a:r>
            <a:r>
              <a:rPr lang="en-US" i="1" dirty="0"/>
              <a:t>Historical Linguistics and the Comparative Study of African Languages</a:t>
            </a:r>
            <a:r>
              <a:rPr lang="en-US" dirty="0"/>
              <a:t>. Amsterdam: John </a:t>
            </a:r>
            <a:r>
              <a:rPr lang="en-US" dirty="0" err="1"/>
              <a:t>Benjamins</a:t>
            </a:r>
            <a:r>
              <a:rPr lang="en-US" dirty="0" smtClean="0"/>
              <a:t>.</a:t>
            </a:r>
          </a:p>
          <a:p>
            <a:r>
              <a:rPr lang="en-US" dirty="0"/>
              <a:t>Doneux, Jean-</a:t>
            </a:r>
            <a:r>
              <a:rPr lang="en-US" dirty="0" err="1"/>
              <a:t>Léonce</a:t>
            </a:r>
            <a:r>
              <a:rPr lang="en-US" dirty="0"/>
              <a:t>. 1975. Hypotheses pour la comparative des </a:t>
            </a:r>
            <a:r>
              <a:rPr lang="en-US" dirty="0" err="1"/>
              <a:t>langues</a:t>
            </a:r>
            <a:r>
              <a:rPr lang="en-US" dirty="0"/>
              <a:t> </a:t>
            </a:r>
            <a:r>
              <a:rPr lang="en-US" dirty="0" err="1"/>
              <a:t>atlantiques</a:t>
            </a:r>
            <a:r>
              <a:rPr lang="en-US" dirty="0"/>
              <a:t>, thesis, Africana </a:t>
            </a:r>
            <a:r>
              <a:rPr lang="en-US" dirty="0" err="1"/>
              <a:t>Linguistica</a:t>
            </a:r>
            <a:r>
              <a:rPr lang="en-US" dirty="0"/>
              <a:t> VI (</a:t>
            </a:r>
            <a:r>
              <a:rPr lang="en-US" dirty="0" err="1"/>
              <a:t>Annales</a:t>
            </a:r>
            <a:r>
              <a:rPr lang="en-US" dirty="0"/>
              <a:t>, </a:t>
            </a:r>
            <a:r>
              <a:rPr lang="en-US" dirty="0" err="1"/>
              <a:t>Serie</a:t>
            </a:r>
            <a:r>
              <a:rPr lang="en-US" dirty="0"/>
              <a:t> In-8, Science </a:t>
            </a:r>
            <a:r>
              <a:rPr lang="en-US" dirty="0" err="1"/>
              <a:t>Humaines</a:t>
            </a:r>
            <a:r>
              <a:rPr lang="en-US" dirty="0"/>
              <a:t>, 88), J. L. Van Schaik, Limited., </a:t>
            </a:r>
            <a:r>
              <a:rPr lang="en-US" dirty="0" err="1"/>
              <a:t>Tervuren</a:t>
            </a:r>
            <a:r>
              <a:rPr lang="en-US" dirty="0" smtClean="0"/>
              <a:t>.</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Ganong, Tina Weller. 1998. Features of Baga morphology, syntax, and narrative discourse, M.A. thesis, Linguistics, University of Texas, Arlington, TX.</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Greenberg, Joseph H. 1977. Niger-Congo noun class markers: prefixes, suffixes, both or neither. </a:t>
            </a:r>
            <a:r>
              <a:rPr lang="en-US" i="1" dirty="0">
                <a:latin typeface="Times New Roman" panose="02020603050405020304" pitchFamily="18" charset="0"/>
                <a:ea typeface="Calibri" panose="020F0502020204030204" pitchFamily="34" charset="0"/>
              </a:rPr>
              <a:t>Studies in African Linguistics</a:t>
            </a:r>
            <a:r>
              <a:rPr lang="en-US" dirty="0">
                <a:latin typeface="Times New Roman" panose="02020603050405020304" pitchFamily="18" charset="0"/>
                <a:ea typeface="Calibri" panose="020F0502020204030204" pitchFamily="34" charset="0"/>
              </a:rPr>
              <a:t> s. 7:97-104. </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___. 1978. How does a language acquire gender markers? In </a:t>
            </a:r>
            <a:r>
              <a:rPr lang="en-US" i="1" dirty="0">
                <a:latin typeface="Times New Roman" panose="02020603050405020304" pitchFamily="18" charset="0"/>
                <a:ea typeface="Calibri" panose="020F0502020204030204" pitchFamily="34" charset="0"/>
              </a:rPr>
              <a:t>Universals of Human Language</a:t>
            </a:r>
            <a:r>
              <a:rPr lang="en-US" dirty="0">
                <a:latin typeface="Times New Roman" panose="02020603050405020304" pitchFamily="18" charset="0"/>
                <a:ea typeface="Calibri" panose="020F0502020204030204" pitchFamily="34" charset="0"/>
              </a:rPr>
              <a:t>, eds. Greenberg, Joseph H., Charles A. Ferguson and Edith A. </a:t>
            </a:r>
            <a:r>
              <a:rPr lang="en-US" dirty="0" err="1">
                <a:latin typeface="Times New Roman" panose="02020603050405020304" pitchFamily="18" charset="0"/>
                <a:ea typeface="Calibri" panose="020F0502020204030204" pitchFamily="34" charset="0"/>
              </a:rPr>
              <a:t>Moravcsik</a:t>
            </a:r>
            <a:r>
              <a:rPr lang="en-US" dirty="0">
                <a:latin typeface="Times New Roman" panose="02020603050405020304" pitchFamily="18" charset="0"/>
                <a:ea typeface="Calibri" panose="020F0502020204030204" pitchFamily="34" charset="0"/>
              </a:rPr>
              <a:t>: 47-82. Stanford: Stanford University Press.</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Kamarah, Sheikh </a:t>
            </a:r>
            <a:r>
              <a:rPr lang="en-US" dirty="0" err="1">
                <a:latin typeface="Times New Roman" panose="02020603050405020304" pitchFamily="18" charset="0"/>
                <a:ea typeface="Calibri" panose="020F0502020204030204" pitchFamily="34" charset="0"/>
              </a:rPr>
              <a:t>Umarr</a:t>
            </a:r>
            <a:r>
              <a:rPr lang="en-US" dirty="0">
                <a:latin typeface="Times New Roman" panose="02020603050405020304" pitchFamily="18" charset="0"/>
                <a:ea typeface="Calibri" panose="020F0502020204030204" pitchFamily="34" charset="0"/>
              </a:rPr>
              <a:t>. 2007. </a:t>
            </a:r>
            <a:r>
              <a:rPr lang="en-US" i="1" dirty="0">
                <a:latin typeface="Times New Roman" panose="02020603050405020304" pitchFamily="18" charset="0"/>
                <a:ea typeface="Calibri" panose="020F0502020204030204" pitchFamily="34" charset="0"/>
              </a:rPr>
              <a:t>A Descriptive Grammar of </a:t>
            </a:r>
            <a:r>
              <a:rPr lang="en-US" i="1" dirty="0" err="1">
                <a:latin typeface="Times New Roman" panose="02020603050405020304" pitchFamily="18" charset="0"/>
                <a:ea typeface="Calibri" panose="020F0502020204030204" pitchFamily="34" charset="0"/>
              </a:rPr>
              <a:t>KaThemne</a:t>
            </a:r>
            <a:r>
              <a:rPr lang="en-US" i="1" dirty="0">
                <a:latin typeface="Times New Roman" panose="02020603050405020304" pitchFamily="18" charset="0"/>
                <a:ea typeface="Calibri" panose="020F0502020204030204" pitchFamily="34" charset="0"/>
              </a:rPr>
              <a:t> (Temne)</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München</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Lincom</a:t>
            </a:r>
            <a:r>
              <a:rPr lang="en-US" dirty="0">
                <a:latin typeface="Times New Roman" panose="02020603050405020304" pitchFamily="18" charset="0"/>
                <a:ea typeface="Calibri" panose="020F0502020204030204" pitchFamily="34" charset="0"/>
              </a:rPr>
              <a:t> GmbH.</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Kanu, </a:t>
            </a:r>
            <a:r>
              <a:rPr lang="en-US" dirty="0" err="1">
                <a:latin typeface="Times New Roman" panose="02020603050405020304" pitchFamily="18" charset="0"/>
                <a:ea typeface="Calibri" panose="020F0502020204030204" pitchFamily="34" charset="0"/>
              </a:rPr>
              <a:t>Sullay</a:t>
            </a:r>
            <a:r>
              <a:rPr lang="en-US" dirty="0">
                <a:latin typeface="Times New Roman" panose="02020603050405020304" pitchFamily="18" charset="0"/>
                <a:ea typeface="Calibri" panose="020F0502020204030204" pitchFamily="34" charset="0"/>
              </a:rPr>
              <a:t> M. 2004. Verbal morphology of Temne, Master's thesis, Department of Linguistics, University of </a:t>
            </a:r>
            <a:r>
              <a:rPr lang="en-US" dirty="0" err="1">
                <a:latin typeface="Times New Roman" panose="02020603050405020304" pitchFamily="18" charset="0"/>
                <a:ea typeface="Calibri" panose="020F0502020204030204" pitchFamily="34" charset="0"/>
              </a:rPr>
              <a:t>Tromsø</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Tromsø</a:t>
            </a:r>
            <a:r>
              <a:rPr lang="en-US" dirty="0">
                <a:latin typeface="Times New Roman" panose="02020603050405020304" pitchFamily="18" charset="0"/>
                <a:ea typeface="Calibri" panose="020F0502020204030204" pitchFamily="34" charset="0"/>
              </a:rPr>
              <a:t>, Norway.</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Koelle, Sigismund Wilhelm. 1854. </a:t>
            </a:r>
            <a:r>
              <a:rPr lang="en-US" i="1" dirty="0" err="1">
                <a:latin typeface="Times New Roman" panose="02020603050405020304" pitchFamily="18" charset="0"/>
                <a:ea typeface="Calibri" panose="020F0502020204030204" pitchFamily="34" charset="0"/>
              </a:rPr>
              <a:t>Polyglotta</a:t>
            </a:r>
            <a:r>
              <a:rPr lang="en-US" i="1" dirty="0">
                <a:latin typeface="Times New Roman" panose="02020603050405020304" pitchFamily="18" charset="0"/>
                <a:ea typeface="Calibri" panose="020F0502020204030204" pitchFamily="34" charset="0"/>
              </a:rPr>
              <a:t> Africana: Comparative vocabulary of nearly three hundred words and phrases in more than 100 distinct African languages</a:t>
            </a:r>
            <a:r>
              <a:rPr lang="en-US" dirty="0">
                <a:latin typeface="Times New Roman" panose="02020603050405020304" pitchFamily="18" charset="0"/>
                <a:ea typeface="Calibri" panose="020F0502020204030204" pitchFamily="34" charset="0"/>
              </a:rPr>
              <a:t>. London: Church Missionary House.</a:t>
            </a:r>
          </a:p>
          <a:p>
            <a:endParaRPr lang="en-US" dirty="0"/>
          </a:p>
        </p:txBody>
      </p:sp>
    </p:spTree>
    <p:extLst>
      <p:ext uri="{BB962C8B-B14F-4D97-AF65-F5344CB8AC3E}">
        <p14:creationId xmlns:p14="http://schemas.microsoft.com/office/powerpoint/2010/main" val="755740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061" y="328220"/>
            <a:ext cx="11476381" cy="6186309"/>
          </a:xfrm>
          <a:prstGeom prst="rect">
            <a:avLst/>
          </a:prstGeom>
        </p:spPr>
        <p:txBody>
          <a:bodyPr wrap="square">
            <a:spAutoFit/>
          </a:bodyPr>
          <a:lstStyle/>
          <a:p>
            <a:pPr marL="457200" marR="0" indent="-457200">
              <a:spcBef>
                <a:spcPts val="0"/>
              </a:spcBef>
              <a:spcAft>
                <a:spcPts val="0"/>
              </a:spcAft>
            </a:pPr>
            <a:r>
              <a:rPr lang="en-US" dirty="0" smtClean="0">
                <a:latin typeface="Times New Roman" panose="02020603050405020304" pitchFamily="18" charset="0"/>
                <a:ea typeface="Calibri" panose="020F0502020204030204" pitchFamily="34" charset="0"/>
              </a:rPr>
              <a:t>Koroma</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Regine</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Fachner</a:t>
            </a:r>
            <a:r>
              <a:rPr lang="en-US" dirty="0">
                <a:latin typeface="Times New Roman" panose="02020603050405020304" pitchFamily="18" charset="0"/>
                <a:ea typeface="Calibri" panose="020F0502020204030204" pitchFamily="34" charset="0"/>
              </a:rPr>
              <a:t>. 1994. </a:t>
            </a:r>
            <a:r>
              <a:rPr lang="en-US" i="1" dirty="0">
                <a:latin typeface="Times New Roman" panose="02020603050405020304" pitchFamily="18" charset="0"/>
                <a:ea typeface="Calibri" panose="020F0502020204030204" pitchFamily="34" charset="0"/>
              </a:rPr>
              <a:t>Die morphosyntax des Gola</a:t>
            </a:r>
            <a:r>
              <a:rPr lang="en-US" dirty="0">
                <a:latin typeface="Times New Roman" panose="02020603050405020304" pitchFamily="18" charset="0"/>
                <a:ea typeface="Calibri" panose="020F0502020204030204" pitchFamily="34" charset="0"/>
              </a:rPr>
              <a:t>. Köln: </a:t>
            </a:r>
            <a:r>
              <a:rPr lang="en-US" dirty="0" err="1">
                <a:latin typeface="Times New Roman" panose="02020603050405020304" pitchFamily="18" charset="0"/>
                <a:ea typeface="Calibri" panose="020F0502020204030204" pitchFamily="34" charset="0"/>
              </a:rPr>
              <a:t>Institut</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für</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Afrikanistik</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Universität</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zu</a:t>
            </a:r>
            <a:r>
              <a:rPr lang="en-US" dirty="0">
                <a:latin typeface="Times New Roman" panose="02020603050405020304" pitchFamily="18" charset="0"/>
                <a:ea typeface="Calibri" panose="020F0502020204030204" pitchFamily="34" charset="0"/>
              </a:rPr>
              <a:t> Köln.</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Mann, Michael. 1990. A linguistic map of Africa. In </a:t>
            </a:r>
            <a:r>
              <a:rPr lang="en-US" i="1" dirty="0">
                <a:latin typeface="Times New Roman" panose="02020603050405020304" pitchFamily="18" charset="0"/>
                <a:ea typeface="Calibri" panose="020F0502020204030204" pitchFamily="34" charset="0"/>
              </a:rPr>
              <a:t>Lexicography in Africa: Progress reports from the Dictionary Research Centre </a:t>
            </a:r>
            <a:r>
              <a:rPr lang="en-US" i="1" dirty="0" err="1">
                <a:latin typeface="Times New Roman" panose="02020603050405020304" pitchFamily="18" charset="0"/>
                <a:ea typeface="Calibri" panose="020F0502020204030204" pitchFamily="34" charset="0"/>
              </a:rPr>
              <a:t>Workship</a:t>
            </a:r>
            <a:r>
              <a:rPr lang="en-US" i="1" dirty="0">
                <a:latin typeface="Times New Roman" panose="02020603050405020304" pitchFamily="18" charset="0"/>
                <a:ea typeface="Calibri" panose="020F0502020204030204" pitchFamily="34" charset="0"/>
              </a:rPr>
              <a:t> at Exeter, 24-25 March 1989 (Exeter Linguistics Studies 15)</a:t>
            </a:r>
            <a:r>
              <a:rPr lang="en-US" dirty="0">
                <a:latin typeface="Times New Roman" panose="02020603050405020304" pitchFamily="18" charset="0"/>
                <a:ea typeface="Calibri" panose="020F0502020204030204" pitchFamily="34" charset="0"/>
              </a:rPr>
              <a:t>, ed. Hartmann, R. R. K.: 1-7. Exeter: University of Exeter Press.</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Mann, Michael, and David Dalby. 1987. </a:t>
            </a:r>
            <a:r>
              <a:rPr lang="en-US" i="1" dirty="0">
                <a:latin typeface="Times New Roman" panose="02020603050405020304" pitchFamily="18" charset="0"/>
                <a:ea typeface="Calibri" panose="020F0502020204030204" pitchFamily="34" charset="0"/>
              </a:rPr>
              <a:t>A Thesaurus of African Languages: A Classified and Annotated Inventory of the Spoken Languages of Africa, with an Appendix on their Written Representation</a:t>
            </a:r>
            <a:r>
              <a:rPr lang="en-US" dirty="0">
                <a:latin typeface="Times New Roman" panose="02020603050405020304" pitchFamily="18" charset="0"/>
                <a:ea typeface="Calibri" panose="020F0502020204030204" pitchFamily="34" charset="0"/>
              </a:rPr>
              <a:t>. London: Hans Zell and K. G. Saur for International African Institute.</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Mukarovsky, Hans G. 1976-77. </a:t>
            </a:r>
            <a:r>
              <a:rPr lang="en-US" i="1" dirty="0">
                <a:latin typeface="Times New Roman" panose="02020603050405020304" pitchFamily="18" charset="0"/>
                <a:ea typeface="Calibri" panose="020F0502020204030204" pitchFamily="34" charset="0"/>
              </a:rPr>
              <a:t>A Study of Western Nigritic (2 vols.)</a:t>
            </a:r>
            <a:r>
              <a:rPr lang="en-US" dirty="0">
                <a:latin typeface="Times New Roman" panose="02020603050405020304" pitchFamily="18" charset="0"/>
                <a:ea typeface="Calibri" panose="020F0502020204030204" pitchFamily="34" charset="0"/>
              </a:rPr>
              <a:t>. Vienna: Afro-Pub and </a:t>
            </a:r>
            <a:r>
              <a:rPr lang="en-US" dirty="0" err="1">
                <a:latin typeface="Times New Roman" panose="02020603050405020304" pitchFamily="18" charset="0"/>
                <a:ea typeface="Calibri" panose="020F0502020204030204" pitchFamily="34" charset="0"/>
              </a:rPr>
              <a:t>Institut</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für</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Ägypotologie</a:t>
            </a:r>
            <a:r>
              <a:rPr lang="en-US" dirty="0">
                <a:latin typeface="Times New Roman" panose="02020603050405020304" pitchFamily="18" charset="0"/>
                <a:ea typeface="Calibri" panose="020F0502020204030204" pitchFamily="34" charset="0"/>
              </a:rPr>
              <a:t> und </a:t>
            </a:r>
            <a:r>
              <a:rPr lang="en-US" dirty="0" err="1">
                <a:latin typeface="Times New Roman" panose="02020603050405020304" pitchFamily="18" charset="0"/>
                <a:ea typeface="Calibri" panose="020F0502020204030204" pitchFamily="34" charset="0"/>
              </a:rPr>
              <a:t>Afrikanistik</a:t>
            </a:r>
            <a:r>
              <a:rPr lang="en-US" dirty="0">
                <a:latin typeface="Times New Roman" panose="02020603050405020304" pitchFamily="18" charset="0"/>
                <a:ea typeface="Calibri" panose="020F0502020204030204" pitchFamily="34" charset="0"/>
              </a:rPr>
              <a:t> der </a:t>
            </a:r>
            <a:r>
              <a:rPr lang="en-US" dirty="0" err="1">
                <a:latin typeface="Times New Roman" panose="02020603050405020304" pitchFamily="18" charset="0"/>
                <a:ea typeface="Calibri" panose="020F0502020204030204" pitchFamily="34" charset="0"/>
              </a:rPr>
              <a:t>Universität</a:t>
            </a:r>
            <a:r>
              <a:rPr lang="en-US" dirty="0">
                <a:latin typeface="Times New Roman" panose="02020603050405020304" pitchFamily="18" charset="0"/>
                <a:ea typeface="Calibri" panose="020F0502020204030204" pitchFamily="34" charset="0"/>
              </a:rPr>
              <a:t> Wien.</a:t>
            </a:r>
          </a:p>
          <a:p>
            <a:pPr marL="457200" marR="0" indent="-457200">
              <a:spcBef>
                <a:spcPts val="0"/>
              </a:spcBef>
              <a:spcAft>
                <a:spcPts val="0"/>
              </a:spcAft>
            </a:pPr>
            <a:r>
              <a:rPr lang="en-US" dirty="0" err="1">
                <a:latin typeface="Times New Roman" panose="02020603050405020304" pitchFamily="18" charset="0"/>
                <a:ea typeface="Calibri" panose="020F0502020204030204" pitchFamily="34" charset="0"/>
              </a:rPr>
              <a:t>Pichl</a:t>
            </a:r>
            <a:r>
              <a:rPr lang="en-US" dirty="0">
                <a:latin typeface="Times New Roman" panose="02020603050405020304" pitchFamily="18" charset="0"/>
                <a:ea typeface="Calibri" panose="020F0502020204030204" pitchFamily="34" charset="0"/>
              </a:rPr>
              <a:t>, Walter J. 1964. Comparative notes on Sherbro and </a:t>
            </a:r>
            <a:r>
              <a:rPr lang="en-US" dirty="0" err="1">
                <a:latin typeface="Times New Roman" panose="02020603050405020304" pitchFamily="18" charset="0"/>
                <a:ea typeface="Calibri" panose="020F0502020204030204" pitchFamily="34" charset="0"/>
              </a:rPr>
              <a:t>Krim</a:t>
            </a:r>
            <a:r>
              <a:rPr lang="en-US" dirty="0">
                <a:latin typeface="Times New Roman" panose="02020603050405020304" pitchFamily="18" charset="0"/>
                <a:ea typeface="Calibri" panose="020F0502020204030204" pitchFamily="34" charset="0"/>
              </a:rPr>
              <a:t>. </a:t>
            </a:r>
            <a:r>
              <a:rPr lang="en-US" i="1" dirty="0">
                <a:latin typeface="Times New Roman" panose="02020603050405020304" pitchFamily="18" charset="0"/>
                <a:ea typeface="Calibri" panose="020F0502020204030204" pitchFamily="34" charset="0"/>
              </a:rPr>
              <a:t>Sierra Leone Language Review</a:t>
            </a:r>
            <a:r>
              <a:rPr lang="en-US" dirty="0">
                <a:latin typeface="Times New Roman" panose="02020603050405020304" pitchFamily="18" charset="0"/>
                <a:ea typeface="Calibri" panose="020F0502020204030204" pitchFamily="34" charset="0"/>
              </a:rPr>
              <a:t> 3:42-46. </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Pozdniakov, Konstantin I. 1987. Development of the consonant alternation systems in the Mande and Atlantic language families. </a:t>
            </a:r>
            <a:r>
              <a:rPr lang="fr-FR" dirty="0">
                <a:latin typeface="Times New Roman" panose="02020603050405020304" pitchFamily="18" charset="0"/>
                <a:ea typeface="Calibri" panose="020F0502020204030204" pitchFamily="34" charset="0"/>
              </a:rPr>
              <a:t>In </a:t>
            </a:r>
            <a:r>
              <a:rPr lang="fr-FR" i="1" dirty="0" err="1">
                <a:latin typeface="Times New Roman" panose="02020603050405020304" pitchFamily="18" charset="0"/>
                <a:ea typeface="Calibri" panose="020F0502020204030204" pitchFamily="34" charset="0"/>
              </a:rPr>
              <a:t>Afrikanskoje</a:t>
            </a:r>
            <a:r>
              <a:rPr lang="fr-FR" i="1" dirty="0">
                <a:latin typeface="Times New Roman" panose="02020603050405020304" pitchFamily="18" charset="0"/>
                <a:ea typeface="Calibri" panose="020F0502020204030204" pitchFamily="34" charset="0"/>
              </a:rPr>
              <a:t> </a:t>
            </a:r>
            <a:r>
              <a:rPr lang="fr-FR" i="1" dirty="0" err="1">
                <a:latin typeface="Times New Roman" panose="02020603050405020304" pitchFamily="18" charset="0"/>
                <a:ea typeface="Calibri" panose="020F0502020204030204" pitchFamily="34" charset="0"/>
              </a:rPr>
              <a:t>istoricheskoje</a:t>
            </a:r>
            <a:r>
              <a:rPr lang="fr-FR" i="1" dirty="0">
                <a:latin typeface="Times New Roman" panose="02020603050405020304" pitchFamily="18" charset="0"/>
                <a:ea typeface="Calibri" panose="020F0502020204030204" pitchFamily="34" charset="0"/>
              </a:rPr>
              <a:t> </a:t>
            </a:r>
            <a:r>
              <a:rPr lang="fr-FR" i="1" dirty="0" err="1">
                <a:latin typeface="Times New Roman" panose="02020603050405020304" pitchFamily="18" charset="0"/>
                <a:ea typeface="Calibri" panose="020F0502020204030204" pitchFamily="34" charset="0"/>
              </a:rPr>
              <a:t>jazykoznanijie</a:t>
            </a:r>
            <a:r>
              <a:rPr lang="fr-FR" dirty="0">
                <a:latin typeface="Times New Roman" panose="02020603050405020304" pitchFamily="18" charset="0"/>
                <a:ea typeface="Calibri" panose="020F0502020204030204" pitchFamily="34" charset="0"/>
              </a:rPr>
              <a:t>, </a:t>
            </a:r>
            <a:r>
              <a:rPr lang="fr-FR" dirty="0" err="1">
                <a:latin typeface="Times New Roman" panose="02020603050405020304" pitchFamily="18" charset="0"/>
                <a:ea typeface="Calibri" panose="020F0502020204030204" pitchFamily="34" charset="0"/>
              </a:rPr>
              <a:t>ed</a:t>
            </a:r>
            <a:r>
              <a:rPr lang="fr-FR" dirty="0">
                <a:latin typeface="Times New Roman" panose="02020603050405020304" pitchFamily="18" charset="0"/>
                <a:ea typeface="Calibri" panose="020F0502020204030204" pitchFamily="34" charset="0"/>
              </a:rPr>
              <a:t>. </a:t>
            </a:r>
            <a:r>
              <a:rPr lang="fr-FR" dirty="0" err="1">
                <a:latin typeface="Times New Roman" panose="02020603050405020304" pitchFamily="18" charset="0"/>
                <a:ea typeface="Calibri" panose="020F0502020204030204" pitchFamily="34" charset="0"/>
              </a:rPr>
              <a:t>Porkhomovsky</a:t>
            </a:r>
            <a:r>
              <a:rPr lang="fr-FR" dirty="0">
                <a:latin typeface="Times New Roman" panose="02020603050405020304" pitchFamily="18" charset="0"/>
                <a:ea typeface="Calibri" panose="020F0502020204030204" pitchFamily="34" charset="0"/>
              </a:rPr>
              <a:t>, V.: 357-457. </a:t>
            </a:r>
            <a:r>
              <a:rPr lang="fr-FR" dirty="0" err="1">
                <a:latin typeface="Times New Roman" panose="02020603050405020304" pitchFamily="18" charset="0"/>
                <a:ea typeface="Calibri" panose="020F0502020204030204" pitchFamily="34" charset="0"/>
              </a:rPr>
              <a:t>Moskva</a:t>
            </a:r>
            <a:r>
              <a:rPr lang="fr-FR" dirty="0">
                <a:latin typeface="Times New Roman" panose="02020603050405020304" pitchFamily="18" charset="0"/>
                <a:ea typeface="Calibri" panose="020F0502020204030204" pitchFamily="34" charset="0"/>
              </a:rPr>
              <a:t>: </a:t>
            </a:r>
            <a:r>
              <a:rPr lang="fr-FR" dirty="0" err="1">
                <a:latin typeface="Times New Roman" panose="02020603050405020304" pitchFamily="18" charset="0"/>
                <a:ea typeface="Calibri" panose="020F0502020204030204" pitchFamily="34" charset="0"/>
              </a:rPr>
              <a:t>Nauka</a:t>
            </a:r>
            <a:r>
              <a:rPr lang="fr-FR" dirty="0">
                <a:latin typeface="Times New Roman" panose="02020603050405020304" pitchFamily="18" charset="0"/>
                <a:ea typeface="Calibri" panose="020F0502020204030204" pitchFamily="34" charset="0"/>
              </a:rPr>
              <a:t>.</a:t>
            </a:r>
            <a:endParaRPr lang="en-US" dirty="0">
              <a:latin typeface="Times New Roman" panose="02020603050405020304" pitchFamily="18" charset="0"/>
              <a:ea typeface="Calibri" panose="020F0502020204030204" pitchFamily="34" charset="0"/>
            </a:endParaRPr>
          </a:p>
          <a:p>
            <a:pPr marL="457200" marR="0" indent="-457200">
              <a:spcBef>
                <a:spcPts val="0"/>
              </a:spcBef>
              <a:spcAft>
                <a:spcPts val="0"/>
              </a:spcAft>
            </a:pPr>
            <a:r>
              <a:rPr lang="fr-FR" dirty="0">
                <a:latin typeface="Times New Roman" panose="02020603050405020304" pitchFamily="18" charset="0"/>
                <a:ea typeface="Calibri" panose="020F0502020204030204" pitchFamily="34" charset="0"/>
              </a:rPr>
              <a:t>___. 2007. </a:t>
            </a:r>
            <a:r>
              <a:rPr lang="fr-FR" i="1" dirty="0">
                <a:latin typeface="Times New Roman" panose="02020603050405020304" pitchFamily="18" charset="0"/>
                <a:ea typeface="Calibri" panose="020F0502020204030204" pitchFamily="34" charset="0"/>
              </a:rPr>
              <a:t>Etudes atlantiques comparatives: questions de méthodologie</a:t>
            </a:r>
            <a:r>
              <a:rPr lang="fr-FR" dirty="0">
                <a:latin typeface="Times New Roman" panose="02020603050405020304" pitchFamily="18" charset="0"/>
                <a:ea typeface="Calibri" panose="020F0502020204030204" pitchFamily="34" charset="0"/>
              </a:rPr>
              <a:t>. Paris: Mémoires de la </a:t>
            </a:r>
            <a:r>
              <a:rPr lang="fr-FR" dirty="0" err="1">
                <a:latin typeface="Times New Roman" panose="02020603050405020304" pitchFamily="18" charset="0"/>
                <a:ea typeface="Calibri" panose="020F0502020204030204" pitchFamily="34" charset="0"/>
              </a:rPr>
              <a:t>Societé</a:t>
            </a:r>
            <a:r>
              <a:rPr lang="fr-FR" dirty="0">
                <a:latin typeface="Times New Roman" panose="02020603050405020304" pitchFamily="18" charset="0"/>
                <a:ea typeface="Calibri" panose="020F0502020204030204" pitchFamily="34" charset="0"/>
              </a:rPr>
              <a:t> de Linguistique de Paris.</a:t>
            </a:r>
            <a:endParaRPr lang="en-US" dirty="0">
              <a:latin typeface="Times New Roman" panose="02020603050405020304" pitchFamily="18" charset="0"/>
              <a:ea typeface="Calibri" panose="020F0502020204030204" pitchFamily="34" charset="0"/>
            </a:endParaRPr>
          </a:p>
          <a:p>
            <a:pPr marL="457200" marR="0" indent="-457200">
              <a:spcBef>
                <a:spcPts val="0"/>
              </a:spcBef>
              <a:spcAft>
                <a:spcPts val="0"/>
              </a:spcAft>
            </a:pPr>
            <a:r>
              <a:rPr lang="fr-FR" dirty="0">
                <a:latin typeface="Times New Roman" panose="02020603050405020304" pitchFamily="18" charset="0"/>
                <a:ea typeface="Calibri" panose="020F0502020204030204" pitchFamily="34" charset="0"/>
              </a:rPr>
              <a:t>___. 2011. Les langues atlantiques. In </a:t>
            </a:r>
            <a:r>
              <a:rPr lang="fr-FR" i="1" dirty="0">
                <a:latin typeface="Times New Roman" panose="02020603050405020304" pitchFamily="18" charset="0"/>
                <a:ea typeface="Calibri" panose="020F0502020204030204" pitchFamily="34" charset="0"/>
              </a:rPr>
              <a:t>Dictionnaire des langues</a:t>
            </a:r>
            <a:r>
              <a:rPr lang="fr-FR" dirty="0">
                <a:latin typeface="Times New Roman" panose="02020603050405020304" pitchFamily="18" charset="0"/>
                <a:ea typeface="Calibri" panose="020F0502020204030204" pitchFamily="34" charset="0"/>
              </a:rPr>
              <a:t>, </a:t>
            </a:r>
            <a:r>
              <a:rPr lang="fr-FR" dirty="0" err="1">
                <a:latin typeface="Times New Roman" panose="02020603050405020304" pitchFamily="18" charset="0"/>
                <a:ea typeface="Calibri" panose="020F0502020204030204" pitchFamily="34" charset="0"/>
              </a:rPr>
              <a:t>eds</a:t>
            </a:r>
            <a:r>
              <a:rPr lang="fr-FR"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Bovini</a:t>
            </a:r>
            <a:r>
              <a:rPr lang="en-US" dirty="0">
                <a:latin typeface="Times New Roman" panose="02020603050405020304" pitchFamily="18" charset="0"/>
                <a:ea typeface="Calibri" panose="020F0502020204030204" pitchFamily="34" charset="0"/>
              </a:rPr>
              <a:t>, Emilio, </a:t>
            </a:r>
            <a:r>
              <a:rPr lang="en-US" dirty="0" err="1">
                <a:latin typeface="Times New Roman" panose="02020603050405020304" pitchFamily="18" charset="0"/>
                <a:ea typeface="Calibri" panose="020F0502020204030204" pitchFamily="34" charset="0"/>
              </a:rPr>
              <a:t>Joëlle</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Busuttil</a:t>
            </a:r>
            <a:r>
              <a:rPr lang="en-US" dirty="0">
                <a:latin typeface="Times New Roman" panose="02020603050405020304" pitchFamily="18" charset="0"/>
                <a:ea typeface="Calibri" panose="020F0502020204030204" pitchFamily="34" charset="0"/>
              </a:rPr>
              <a:t> and Alain </a:t>
            </a:r>
            <a:r>
              <a:rPr lang="en-US" dirty="0" err="1">
                <a:latin typeface="Times New Roman" panose="02020603050405020304" pitchFamily="18" charset="0"/>
                <a:ea typeface="Calibri" panose="020F0502020204030204" pitchFamily="34" charset="0"/>
              </a:rPr>
              <a:t>Peyraube</a:t>
            </a:r>
            <a:r>
              <a:rPr lang="en-US" dirty="0">
                <a:latin typeface="Times New Roman" panose="02020603050405020304" pitchFamily="18" charset="0"/>
                <a:ea typeface="Calibri" panose="020F0502020204030204" pitchFamily="34" charset="0"/>
              </a:rPr>
              <a:t>: 20-23. Paris: </a:t>
            </a:r>
            <a:r>
              <a:rPr lang="en-US" dirty="0" err="1">
                <a:latin typeface="Times New Roman" panose="02020603050405020304" pitchFamily="18" charset="0"/>
                <a:ea typeface="Calibri" panose="020F0502020204030204" pitchFamily="34" charset="0"/>
              </a:rPr>
              <a:t>Quadrige</a:t>
            </a:r>
            <a:r>
              <a:rPr lang="en-US" dirty="0">
                <a:latin typeface="Times New Roman" panose="02020603050405020304" pitchFamily="18" charset="0"/>
                <a:ea typeface="Calibri" panose="020F0502020204030204" pitchFamily="34" charset="0"/>
              </a:rPr>
              <a:t> / PUF.</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Relich, </a:t>
            </a:r>
            <a:r>
              <a:rPr lang="en-US" dirty="0" err="1">
                <a:latin typeface="Times New Roman" panose="02020603050405020304" pitchFamily="18" charset="0"/>
                <a:ea typeface="Calibri" panose="020F0502020204030204" pitchFamily="34" charset="0"/>
              </a:rPr>
              <a:t>Randa</a:t>
            </a:r>
            <a:r>
              <a:rPr lang="en-US" dirty="0">
                <a:latin typeface="Times New Roman" panose="02020603050405020304" pitchFamily="18" charset="0"/>
                <a:ea typeface="Calibri" panose="020F0502020204030204" pitchFamily="34" charset="0"/>
              </a:rPr>
              <a:t> Rae. 1973. A General Grammar of Baga Koba with Texts and Translations, M.A. thesis, African Languages, Duquesne University, </a:t>
            </a:r>
          </a:p>
          <a:p>
            <a:pPr marL="457200" marR="0" indent="-457200">
              <a:spcBef>
                <a:spcPts val="0"/>
              </a:spcBef>
              <a:spcAft>
                <a:spcPts val="0"/>
              </a:spcAft>
            </a:pPr>
            <a:r>
              <a:rPr lang="en-US" dirty="0" err="1">
                <a:latin typeface="Times New Roman" panose="02020603050405020304" pitchFamily="18" charset="0"/>
                <a:ea typeface="Calibri" panose="020F0502020204030204" pitchFamily="34" charset="0"/>
              </a:rPr>
              <a:t>Samarin</a:t>
            </a:r>
            <a:r>
              <a:rPr lang="en-US" dirty="0">
                <a:latin typeface="Times New Roman" panose="02020603050405020304" pitchFamily="18" charset="0"/>
                <a:ea typeface="Calibri" panose="020F0502020204030204" pitchFamily="34" charset="0"/>
              </a:rPr>
              <a:t>, William J. 1950. A provisional phonemic analysis of Kisi. </a:t>
            </a:r>
            <a:r>
              <a:rPr lang="en-US" i="1" dirty="0">
                <a:latin typeface="Times New Roman" panose="02020603050405020304" pitchFamily="18" charset="0"/>
                <a:ea typeface="Calibri" panose="020F0502020204030204" pitchFamily="34" charset="0"/>
              </a:rPr>
              <a:t>Kroeber Anthropological Society Papers</a:t>
            </a:r>
            <a:r>
              <a:rPr lang="en-US" dirty="0">
                <a:latin typeface="Times New Roman" panose="02020603050405020304" pitchFamily="18" charset="0"/>
                <a:ea typeface="Calibri" panose="020F0502020204030204" pitchFamily="34" charset="0"/>
              </a:rPr>
              <a:t> 2:89-102. </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Sapir, J. David. 1971. West Atlantic: an inventory of the languages, their noun class systems and consonant alternation. In </a:t>
            </a:r>
            <a:r>
              <a:rPr lang="en-US" i="1" dirty="0">
                <a:latin typeface="Times New Roman" panose="02020603050405020304" pitchFamily="18" charset="0"/>
                <a:ea typeface="Calibri" panose="020F0502020204030204" pitchFamily="34" charset="0"/>
              </a:rPr>
              <a:t>Linguistics in Sub-Saharan Africa (Current Trends in Linguistics 7)</a:t>
            </a:r>
            <a:r>
              <a:rPr lang="en-US" dirty="0">
                <a:latin typeface="Times New Roman" panose="02020603050405020304" pitchFamily="18" charset="0"/>
                <a:ea typeface="Calibri" panose="020F0502020204030204" pitchFamily="34" charset="0"/>
              </a:rPr>
              <a:t>, eds. Berry, Jack and Joseph H. Greenberg: 45-112. The Hague: Mouton</a:t>
            </a:r>
            <a:r>
              <a:rPr lang="en-US" dirty="0" smtClean="0">
                <a:latin typeface="Times New Roman" panose="02020603050405020304" pitchFamily="18" charset="0"/>
                <a:ea typeface="Calibri" panose="020F0502020204030204" pitchFamily="34" charset="0"/>
              </a:rPr>
              <a:t>.</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241044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087" y="841227"/>
            <a:ext cx="11118573" cy="5909310"/>
          </a:xfrm>
          <a:prstGeom prst="rect">
            <a:avLst/>
          </a:prstGeom>
        </p:spPr>
        <p:txBody>
          <a:bodyPr wrap="square">
            <a:spAutoFit/>
          </a:bodyPr>
          <a:lstStyle/>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Segerer, Guillaume. 2008 p.c. </a:t>
            </a:r>
            <a:r>
              <a:rPr lang="en-US" i="1" dirty="0">
                <a:latin typeface="Times New Roman" panose="02020603050405020304" pitchFamily="18" charset="0"/>
                <a:ea typeface="Calibri" panose="020F0502020204030204" pitchFamily="34" charset="0"/>
              </a:rPr>
              <a:t>Status of Sua / Mansoanka / </a:t>
            </a:r>
            <a:r>
              <a:rPr lang="en-US" i="1" dirty="0" err="1">
                <a:latin typeface="Times New Roman" panose="02020603050405020304" pitchFamily="18" charset="0"/>
                <a:ea typeface="Calibri" panose="020F0502020204030204" pitchFamily="34" charset="0"/>
              </a:rPr>
              <a:t>Kunant</a:t>
            </a:r>
            <a:r>
              <a:rPr lang="en-US" dirty="0">
                <a:latin typeface="Times New Roman" panose="02020603050405020304" pitchFamily="18" charset="0"/>
                <a:ea typeface="Calibri" panose="020F0502020204030204" pitchFamily="34" charset="0"/>
              </a:rPr>
              <a:t>.</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___. 2015. </a:t>
            </a:r>
            <a:r>
              <a:rPr lang="en-US" i="1" dirty="0">
                <a:latin typeface="Times New Roman" panose="02020603050405020304" pitchFamily="18" charset="0"/>
                <a:ea typeface="Calibri" panose="020F0502020204030204" pitchFamily="34" charset="0"/>
              </a:rPr>
              <a:t>Atlantic classification</a:t>
            </a:r>
            <a:r>
              <a:rPr lang="en-US" dirty="0">
                <a:latin typeface="Times New Roman" panose="02020603050405020304" pitchFamily="18" charset="0"/>
                <a:ea typeface="Calibri" panose="020F0502020204030204" pitchFamily="34" charset="0"/>
              </a:rPr>
              <a:t>.</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___. To appear. Some hypotheses about possible isolates within the Atlantic branch of the Niger-Congo phylum. In </a:t>
            </a:r>
            <a:r>
              <a:rPr lang="en-US" i="1" dirty="0">
                <a:latin typeface="Times New Roman" panose="02020603050405020304" pitchFamily="18" charset="0"/>
                <a:ea typeface="Calibri" panose="020F0502020204030204" pitchFamily="34" charset="0"/>
              </a:rPr>
              <a:t>Proceedings of the Thirty-Sixth Annual Meeting of the Berkeley Linguistics Society</a:t>
            </a:r>
            <a:r>
              <a:rPr lang="en-US" dirty="0">
                <a:latin typeface="Times New Roman" panose="02020603050405020304" pitchFamily="18" charset="0"/>
                <a:ea typeface="Calibri" panose="020F0502020204030204" pitchFamily="34" charset="0"/>
              </a:rPr>
              <a:t>. Berkeley, CA: Berkeley Linguistics Society.</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Segerer, Guillaume, and Florian </a:t>
            </a:r>
            <a:r>
              <a:rPr lang="en-US" dirty="0" err="1">
                <a:latin typeface="Times New Roman" panose="02020603050405020304" pitchFamily="18" charset="0"/>
                <a:ea typeface="Calibri" panose="020F0502020204030204" pitchFamily="34" charset="0"/>
              </a:rPr>
              <a:t>Lionnet</a:t>
            </a:r>
            <a:r>
              <a:rPr lang="en-US" dirty="0">
                <a:latin typeface="Times New Roman" panose="02020603050405020304" pitchFamily="18" charset="0"/>
                <a:ea typeface="Calibri" panose="020F0502020204030204" pitchFamily="34" charset="0"/>
              </a:rPr>
              <a:t>. 2010. Isolates' in Atlantic. In </a:t>
            </a:r>
            <a:r>
              <a:rPr lang="en-US" i="1" dirty="0">
                <a:latin typeface="Times New Roman" panose="02020603050405020304" pitchFamily="18" charset="0"/>
                <a:ea typeface="Calibri" panose="020F0502020204030204" pitchFamily="34" charset="0"/>
              </a:rPr>
              <a:t>Language Isolates in Africa workshop</a:t>
            </a:r>
            <a:r>
              <a:rPr lang="en-US" dirty="0">
                <a:latin typeface="Times New Roman" panose="02020603050405020304" pitchFamily="18" charset="0"/>
                <a:ea typeface="Calibri" panose="020F0502020204030204" pitchFamily="34" charset="0"/>
              </a:rPr>
              <a:t>. Lyon.</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Seidel, Frank. 2013-15. </a:t>
            </a:r>
            <a:r>
              <a:rPr lang="en-US" i="1" dirty="0">
                <a:latin typeface="Times New Roman" panose="02020603050405020304" pitchFamily="18" charset="0"/>
                <a:ea typeface="Calibri" panose="020F0502020204030204" pitchFamily="34" charset="0"/>
              </a:rPr>
              <a:t>Dictionary of Baga Mandori (NEH grant)</a:t>
            </a:r>
            <a:r>
              <a:rPr lang="en-US" dirty="0">
                <a:latin typeface="Times New Roman" panose="02020603050405020304" pitchFamily="18" charset="0"/>
                <a:ea typeface="Calibri" panose="020F0502020204030204" pitchFamily="34" charset="0"/>
              </a:rPr>
              <a:t>. Gainesville, FL: University of Florida.</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___. 2016 </a:t>
            </a:r>
            <a:r>
              <a:rPr lang="en-US" dirty="0" err="1">
                <a:latin typeface="Times New Roman" panose="02020603050405020304" pitchFamily="18" charset="0"/>
                <a:ea typeface="Calibri" panose="020F0502020204030204" pitchFamily="34" charset="0"/>
              </a:rPr>
              <a:t>ms.</a:t>
            </a:r>
            <a:r>
              <a:rPr lang="en-US" dirty="0">
                <a:latin typeface="Times New Roman" panose="02020603050405020304" pitchFamily="18" charset="0"/>
                <a:ea typeface="Calibri" panose="020F0502020204030204" pitchFamily="34" charset="0"/>
              </a:rPr>
              <a:t> Baga Mandori. In </a:t>
            </a:r>
            <a:r>
              <a:rPr lang="en-US" i="1" dirty="0">
                <a:latin typeface="Times New Roman" panose="02020603050405020304" pitchFamily="18" charset="0"/>
                <a:ea typeface="Calibri" panose="020F0502020204030204" pitchFamily="34" charset="0"/>
              </a:rPr>
              <a:t>Atlantic</a:t>
            </a:r>
            <a:r>
              <a:rPr lang="en-US" dirty="0">
                <a:latin typeface="Times New Roman" panose="02020603050405020304" pitchFamily="18" charset="0"/>
                <a:ea typeface="Calibri" panose="020F0502020204030204" pitchFamily="34" charset="0"/>
              </a:rPr>
              <a:t>, ed. Lüpke, Friederike: To appear. Oxford, UK: Oxford University Press.</a:t>
            </a:r>
          </a:p>
          <a:p>
            <a:pPr marL="457200" marR="0" indent="-457200">
              <a:spcBef>
                <a:spcPts val="0"/>
              </a:spcBef>
              <a:spcAft>
                <a:spcPts val="0"/>
              </a:spcAft>
            </a:pPr>
            <a:r>
              <a:rPr lang="en-US" dirty="0" err="1">
                <a:latin typeface="Times New Roman" panose="02020603050405020304" pitchFamily="18" charset="0"/>
                <a:ea typeface="Calibri" panose="020F0502020204030204" pitchFamily="34" charset="0"/>
              </a:rPr>
              <a:t>Sindlinger</a:t>
            </a:r>
            <a:r>
              <a:rPr lang="en-US" dirty="0">
                <a:latin typeface="Times New Roman" panose="02020603050405020304" pitchFamily="18" charset="0"/>
                <a:ea typeface="Calibri" panose="020F0502020204030204" pitchFamily="34" charset="0"/>
              </a:rPr>
              <a:t>, Daniel. 1975. </a:t>
            </a:r>
            <a:r>
              <a:rPr lang="en-US" i="1" dirty="0">
                <a:latin typeface="Times New Roman" panose="02020603050405020304" pitchFamily="18" charset="0"/>
                <a:ea typeface="Calibri" panose="020F0502020204030204" pitchFamily="34" charset="0"/>
              </a:rPr>
              <a:t>A Preliminary Grammar of the Gola Language</a:t>
            </a:r>
            <a:r>
              <a:rPr lang="en-US" dirty="0">
                <a:latin typeface="Times New Roman" panose="02020603050405020304" pitchFamily="18" charset="0"/>
                <a:ea typeface="Calibri" panose="020F0502020204030204" pitchFamily="34" charset="0"/>
              </a:rPr>
              <a:t>. Monrovia: Institute for Liberian Languages.</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Westermann, </a:t>
            </a:r>
            <a:r>
              <a:rPr lang="en-US" dirty="0" err="1">
                <a:latin typeface="Times New Roman" panose="02020603050405020304" pitchFamily="18" charset="0"/>
                <a:ea typeface="Calibri" panose="020F0502020204030204" pitchFamily="34" charset="0"/>
              </a:rPr>
              <a:t>Diedrich</a:t>
            </a:r>
            <a:r>
              <a:rPr lang="en-US" dirty="0">
                <a:latin typeface="Times New Roman" panose="02020603050405020304" pitchFamily="18" charset="0"/>
                <a:ea typeface="Calibri" panose="020F0502020204030204" pitchFamily="34" charset="0"/>
              </a:rPr>
              <a:t>. 1921. </a:t>
            </a:r>
            <a:r>
              <a:rPr lang="en-US" i="1" dirty="0">
                <a:latin typeface="Times New Roman" panose="02020603050405020304" pitchFamily="18" charset="0"/>
                <a:ea typeface="Calibri" panose="020F0502020204030204" pitchFamily="34" charset="0"/>
              </a:rPr>
              <a:t>Die Gola-</a:t>
            </a:r>
            <a:r>
              <a:rPr lang="en-US" i="1" dirty="0" err="1">
                <a:latin typeface="Times New Roman" panose="02020603050405020304" pitchFamily="18" charset="0"/>
                <a:ea typeface="Calibri" panose="020F0502020204030204" pitchFamily="34" charset="0"/>
              </a:rPr>
              <a:t>Sprache</a:t>
            </a:r>
            <a:r>
              <a:rPr lang="en-US" i="1" dirty="0">
                <a:latin typeface="Times New Roman" panose="02020603050405020304" pitchFamily="18" charset="0"/>
                <a:ea typeface="Calibri" panose="020F0502020204030204" pitchFamily="34" charset="0"/>
              </a:rPr>
              <a:t> in Liberia: Grammatik, </a:t>
            </a:r>
            <a:r>
              <a:rPr lang="en-US" i="1" dirty="0" err="1">
                <a:latin typeface="Times New Roman" panose="02020603050405020304" pitchFamily="18" charset="0"/>
                <a:ea typeface="Calibri" panose="020F0502020204030204" pitchFamily="34" charset="0"/>
              </a:rPr>
              <a:t>Texte</a:t>
            </a:r>
            <a:r>
              <a:rPr lang="en-US" i="1" dirty="0">
                <a:latin typeface="Times New Roman" panose="02020603050405020304" pitchFamily="18" charset="0"/>
                <a:ea typeface="Calibri" panose="020F0502020204030204" pitchFamily="34" charset="0"/>
              </a:rPr>
              <a:t>, und </a:t>
            </a:r>
            <a:r>
              <a:rPr lang="en-US" i="1" dirty="0" err="1">
                <a:latin typeface="Times New Roman" panose="02020603050405020304" pitchFamily="18" charset="0"/>
                <a:ea typeface="Calibri" panose="020F0502020204030204" pitchFamily="34" charset="0"/>
              </a:rPr>
              <a:t>Worterbuch</a:t>
            </a:r>
            <a:r>
              <a:rPr lang="en-US" dirty="0">
                <a:latin typeface="Times New Roman" panose="02020603050405020304" pitchFamily="18" charset="0"/>
                <a:ea typeface="Calibri" panose="020F0502020204030204" pitchFamily="34" charset="0"/>
              </a:rPr>
              <a:t>. Hamburg: L. </a:t>
            </a:r>
            <a:r>
              <a:rPr lang="en-US" dirty="0" err="1">
                <a:latin typeface="Times New Roman" panose="02020603050405020304" pitchFamily="18" charset="0"/>
                <a:ea typeface="Calibri" panose="020F0502020204030204" pitchFamily="34" charset="0"/>
              </a:rPr>
              <a:t>Friederichsen</a:t>
            </a:r>
            <a:r>
              <a:rPr lang="en-US" dirty="0">
                <a:latin typeface="Times New Roman" panose="02020603050405020304" pitchFamily="18" charset="0"/>
                <a:ea typeface="Calibri" panose="020F0502020204030204" pitchFamily="34" charset="0"/>
              </a:rPr>
              <a:t> &amp; Co.</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___. 1927. </a:t>
            </a:r>
            <a:r>
              <a:rPr lang="en-US" i="1" dirty="0">
                <a:latin typeface="Times New Roman" panose="02020603050405020304" pitchFamily="18" charset="0"/>
                <a:ea typeface="Calibri" panose="020F0502020204030204" pitchFamily="34" charset="0"/>
              </a:rPr>
              <a:t>Die </a:t>
            </a:r>
            <a:r>
              <a:rPr lang="en-US" i="1" dirty="0" err="1">
                <a:latin typeface="Times New Roman" panose="02020603050405020304" pitchFamily="18" charset="0"/>
                <a:ea typeface="Calibri" panose="020F0502020204030204" pitchFamily="34" charset="0"/>
              </a:rPr>
              <a:t>westlichen</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Sudansprachen</a:t>
            </a:r>
            <a:r>
              <a:rPr lang="en-US" i="1" dirty="0">
                <a:latin typeface="Times New Roman" panose="02020603050405020304" pitchFamily="18" charset="0"/>
                <a:ea typeface="Calibri" panose="020F0502020204030204" pitchFamily="34" charset="0"/>
              </a:rPr>
              <a:t> und </a:t>
            </a:r>
            <a:r>
              <a:rPr lang="en-US" i="1" dirty="0" err="1">
                <a:latin typeface="Times New Roman" panose="02020603050405020304" pitchFamily="18" charset="0"/>
                <a:ea typeface="Calibri" panose="020F0502020204030204" pitchFamily="34" charset="0"/>
              </a:rPr>
              <a:t>ihre</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Beziehungen</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zum</a:t>
            </a:r>
            <a:r>
              <a:rPr lang="en-US" i="1" dirty="0">
                <a:latin typeface="Times New Roman" panose="02020603050405020304" pitchFamily="18" charset="0"/>
                <a:ea typeface="Calibri" panose="020F0502020204030204" pitchFamily="34" charset="0"/>
              </a:rPr>
              <a:t> Bantu</a:t>
            </a:r>
            <a:r>
              <a:rPr lang="en-US" dirty="0">
                <a:latin typeface="Times New Roman" panose="02020603050405020304" pitchFamily="18" charset="0"/>
                <a:ea typeface="Calibri" panose="020F0502020204030204" pitchFamily="34" charset="0"/>
              </a:rPr>
              <a:t>. Berlin: De </a:t>
            </a:r>
            <a:r>
              <a:rPr lang="en-US" dirty="0" err="1">
                <a:latin typeface="Times New Roman" panose="02020603050405020304" pitchFamily="18" charset="0"/>
                <a:ea typeface="Calibri" panose="020F0502020204030204" pitchFamily="34" charset="0"/>
              </a:rPr>
              <a:t>Gruyter</a:t>
            </a:r>
            <a:r>
              <a:rPr lang="en-US" dirty="0">
                <a:latin typeface="Times New Roman" panose="02020603050405020304" pitchFamily="18" charset="0"/>
                <a:ea typeface="Calibri" panose="020F0502020204030204" pitchFamily="34" charset="0"/>
              </a:rPr>
              <a:t>.</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___. 1928. Die </a:t>
            </a:r>
            <a:r>
              <a:rPr lang="en-US" dirty="0" err="1">
                <a:latin typeface="Times New Roman" panose="02020603050405020304" pitchFamily="18" charset="0"/>
                <a:ea typeface="Calibri" panose="020F0502020204030204" pitchFamily="34" charset="0"/>
              </a:rPr>
              <a:t>westatlantische</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Gruppe</a:t>
            </a:r>
            <a:r>
              <a:rPr lang="en-US" dirty="0">
                <a:latin typeface="Times New Roman" panose="02020603050405020304" pitchFamily="18" charset="0"/>
                <a:ea typeface="Calibri" panose="020F0502020204030204" pitchFamily="34" charset="0"/>
              </a:rPr>
              <a:t> der </a:t>
            </a:r>
            <a:r>
              <a:rPr lang="en-US" dirty="0" err="1">
                <a:latin typeface="Times New Roman" panose="02020603050405020304" pitchFamily="18" charset="0"/>
                <a:ea typeface="Calibri" panose="020F0502020204030204" pitchFamily="34" charset="0"/>
              </a:rPr>
              <a:t>Sudansprachen</a:t>
            </a:r>
            <a:r>
              <a:rPr lang="en-US"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Mitteilungen</a:t>
            </a:r>
            <a:r>
              <a:rPr lang="en-US" i="1" dirty="0">
                <a:latin typeface="Times New Roman" panose="02020603050405020304" pitchFamily="18" charset="0"/>
                <a:ea typeface="Calibri" panose="020F0502020204030204" pitchFamily="34" charset="0"/>
              </a:rPr>
              <a:t> des Seminars </a:t>
            </a:r>
            <a:r>
              <a:rPr lang="en-US" i="1" dirty="0" err="1">
                <a:latin typeface="Times New Roman" panose="02020603050405020304" pitchFamily="18" charset="0"/>
                <a:ea typeface="Calibri" panose="020F0502020204030204" pitchFamily="34" charset="0"/>
              </a:rPr>
              <a:t>für</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orientalische</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Sprachen</a:t>
            </a:r>
            <a:r>
              <a:rPr lang="en-US" dirty="0">
                <a:latin typeface="Times New Roman" panose="02020603050405020304" pitchFamily="18" charset="0"/>
                <a:ea typeface="Calibri" panose="020F0502020204030204" pitchFamily="34" charset="0"/>
              </a:rPr>
              <a:t> 31, 3:63-86. </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___. 1935. </a:t>
            </a:r>
            <a:r>
              <a:rPr lang="en-US" dirty="0" err="1">
                <a:latin typeface="Times New Roman" panose="02020603050405020304" pitchFamily="18" charset="0"/>
                <a:ea typeface="Calibri" panose="020F0502020204030204" pitchFamily="34" charset="0"/>
              </a:rPr>
              <a:t>Nominalklassen</a:t>
            </a:r>
            <a:r>
              <a:rPr lang="en-US" dirty="0">
                <a:latin typeface="Times New Roman" panose="02020603050405020304" pitchFamily="18" charset="0"/>
                <a:ea typeface="Calibri" panose="020F0502020204030204" pitchFamily="34" charset="0"/>
              </a:rPr>
              <a:t> in </a:t>
            </a:r>
            <a:r>
              <a:rPr lang="en-US" dirty="0" err="1">
                <a:latin typeface="Times New Roman" panose="02020603050405020304" pitchFamily="18" charset="0"/>
                <a:ea typeface="Calibri" panose="020F0502020204030204" pitchFamily="34" charset="0"/>
              </a:rPr>
              <a:t>westafrikanischen</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klassenspachen</a:t>
            </a:r>
            <a:r>
              <a:rPr lang="en-US" dirty="0">
                <a:latin typeface="Times New Roman" panose="02020603050405020304" pitchFamily="18" charset="0"/>
                <a:ea typeface="Calibri" panose="020F0502020204030204" pitchFamily="34" charset="0"/>
              </a:rPr>
              <a:t> und in </a:t>
            </a:r>
            <a:r>
              <a:rPr lang="en-US" dirty="0" err="1">
                <a:latin typeface="Times New Roman" panose="02020603050405020304" pitchFamily="18" charset="0"/>
                <a:ea typeface="Calibri" panose="020F0502020204030204" pitchFamily="34" charset="0"/>
              </a:rPr>
              <a:t>Bantusprachen</a:t>
            </a:r>
            <a:r>
              <a:rPr lang="en-US"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Mittheilungen</a:t>
            </a:r>
            <a:r>
              <a:rPr lang="en-US" i="1" dirty="0">
                <a:latin typeface="Times New Roman" panose="02020603050405020304" pitchFamily="18" charset="0"/>
                <a:ea typeface="Calibri" panose="020F0502020204030204" pitchFamily="34" charset="0"/>
              </a:rPr>
              <a:t> des Seminars </a:t>
            </a:r>
            <a:r>
              <a:rPr lang="en-US" i="1" dirty="0" err="1">
                <a:latin typeface="Times New Roman" panose="02020603050405020304" pitchFamily="18" charset="0"/>
                <a:ea typeface="Calibri" panose="020F0502020204030204" pitchFamily="34" charset="0"/>
              </a:rPr>
              <a:t>für</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orientalische</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Sprachen</a:t>
            </a:r>
            <a:r>
              <a:rPr lang="en-US" dirty="0">
                <a:latin typeface="Times New Roman" panose="02020603050405020304" pitchFamily="18" charset="0"/>
                <a:ea typeface="Calibri" panose="020F0502020204030204" pitchFamily="34" charset="0"/>
              </a:rPr>
              <a:t> 38, 3:1-55. </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Williamson, Kay. 1989. Niger-Congo overview. In </a:t>
            </a:r>
            <a:r>
              <a:rPr lang="en-US" i="1" dirty="0">
                <a:latin typeface="Times New Roman" panose="02020603050405020304" pitchFamily="18" charset="0"/>
                <a:ea typeface="Calibri" panose="020F0502020204030204" pitchFamily="34" charset="0"/>
              </a:rPr>
              <a:t>The Niger-Congo Languages</a:t>
            </a:r>
            <a:r>
              <a:rPr lang="en-US" dirty="0">
                <a:latin typeface="Times New Roman" panose="02020603050405020304" pitchFamily="18" charset="0"/>
                <a:ea typeface="Calibri" panose="020F0502020204030204" pitchFamily="34" charset="0"/>
              </a:rPr>
              <a:t>, ed. </a:t>
            </a:r>
            <a:r>
              <a:rPr lang="en-US" dirty="0" err="1">
                <a:latin typeface="Times New Roman" panose="02020603050405020304" pitchFamily="18" charset="0"/>
                <a:ea typeface="Calibri" panose="020F0502020204030204" pitchFamily="34" charset="0"/>
              </a:rPr>
              <a:t>Bendor</a:t>
            </a:r>
            <a:r>
              <a:rPr lang="en-US" dirty="0">
                <a:latin typeface="Times New Roman" panose="02020603050405020304" pitchFamily="18" charset="0"/>
                <a:ea typeface="Calibri" panose="020F0502020204030204" pitchFamily="34" charset="0"/>
              </a:rPr>
              <a:t>-Samuel, John: 3-45. Lanham, MD and London: University Press of America.</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Wilson, W. A. A. 1962. Temne, Landuma, and the Baga languages. </a:t>
            </a:r>
            <a:r>
              <a:rPr lang="en-US" i="1" dirty="0">
                <a:latin typeface="Times New Roman" panose="02020603050405020304" pitchFamily="18" charset="0"/>
                <a:ea typeface="Calibri" panose="020F0502020204030204" pitchFamily="34" charset="0"/>
              </a:rPr>
              <a:t>Sierra Leone Language Review</a:t>
            </a:r>
            <a:r>
              <a:rPr lang="en-US" dirty="0">
                <a:latin typeface="Times New Roman" panose="02020603050405020304" pitchFamily="18" charset="0"/>
                <a:ea typeface="Calibri" panose="020F0502020204030204" pitchFamily="34" charset="0"/>
              </a:rPr>
              <a:t> 1:27-38. </a:t>
            </a:r>
          </a:p>
          <a:p>
            <a:pPr marL="457200" marR="0" indent="-457200">
              <a:spcBef>
                <a:spcPts val="0"/>
              </a:spcBef>
              <a:spcAft>
                <a:spcPts val="0"/>
              </a:spcAft>
            </a:pPr>
            <a:r>
              <a:rPr lang="en-US" dirty="0">
                <a:latin typeface="Times New Roman" panose="02020603050405020304" pitchFamily="18" charset="0"/>
                <a:ea typeface="Calibri" panose="020F0502020204030204" pitchFamily="34" charset="0"/>
              </a:rPr>
              <a:t>___. 1989. Atlantic. In </a:t>
            </a:r>
            <a:r>
              <a:rPr lang="en-US" i="1" dirty="0">
                <a:latin typeface="Times New Roman" panose="02020603050405020304" pitchFamily="18" charset="0"/>
                <a:ea typeface="Calibri" panose="020F0502020204030204" pitchFamily="34" charset="0"/>
              </a:rPr>
              <a:t>The Niger-Congo Languages</a:t>
            </a:r>
            <a:r>
              <a:rPr lang="en-US" dirty="0">
                <a:latin typeface="Times New Roman" panose="02020603050405020304" pitchFamily="18" charset="0"/>
                <a:ea typeface="Calibri" panose="020F0502020204030204" pitchFamily="34" charset="0"/>
              </a:rPr>
              <a:t>, ed. </a:t>
            </a:r>
            <a:r>
              <a:rPr lang="en-US" dirty="0" err="1">
                <a:latin typeface="Times New Roman" panose="02020603050405020304" pitchFamily="18" charset="0"/>
                <a:ea typeface="Calibri" panose="020F0502020204030204" pitchFamily="34" charset="0"/>
              </a:rPr>
              <a:t>Bendor</a:t>
            </a:r>
            <a:r>
              <a:rPr lang="en-US" dirty="0">
                <a:latin typeface="Times New Roman" panose="02020603050405020304" pitchFamily="18" charset="0"/>
                <a:ea typeface="Calibri" panose="020F0502020204030204" pitchFamily="34" charset="0"/>
              </a:rPr>
              <a:t>-Samuel, John: 81-104. Lanham, MD and London: University Press of America, Inc.</a:t>
            </a:r>
          </a:p>
        </p:txBody>
      </p:sp>
    </p:spTree>
    <p:extLst>
      <p:ext uri="{BB962C8B-B14F-4D97-AF65-F5344CB8AC3E}">
        <p14:creationId xmlns:p14="http://schemas.microsoft.com/office/powerpoint/2010/main" val="2566705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t>
            </a:r>
            <a:r>
              <a:rPr lang="en-US" dirty="0" smtClean="0"/>
              <a:t>Course </a:t>
            </a:r>
            <a:r>
              <a:rPr lang="en-US" dirty="0"/>
              <a:t>of the discussion</a:t>
            </a:r>
            <a:endParaRPr lang="en-US" dirty="0"/>
          </a:p>
        </p:txBody>
      </p:sp>
      <p:sp>
        <p:nvSpPr>
          <p:cNvPr id="3" name="Content Placeholder 2"/>
          <p:cNvSpPr>
            <a:spLocks noGrp="1"/>
          </p:cNvSpPr>
          <p:nvPr>
            <p:ph idx="1"/>
          </p:nvPr>
        </p:nvSpPr>
        <p:spPr/>
        <p:txBody>
          <a:bodyPr/>
          <a:lstStyle/>
          <a:p>
            <a:pPr marL="0" indent="0">
              <a:buNone/>
            </a:pPr>
            <a:r>
              <a:rPr lang="en-US" dirty="0"/>
              <a:t>Introduction: The origin of the problem, a troubling anomaly in an otherwise plausible and universal phonetic process</a:t>
            </a:r>
          </a:p>
          <a:p>
            <a:pPr marL="0" indent="0">
              <a:buNone/>
            </a:pPr>
            <a:r>
              <a:rPr lang="en-US" dirty="0"/>
              <a:t>Defining the context, the current classification of Mel </a:t>
            </a:r>
          </a:p>
          <a:p>
            <a:pPr marL="0" indent="0">
              <a:buNone/>
            </a:pPr>
            <a:r>
              <a:rPr lang="en-US" dirty="0"/>
              <a:t>The relevant data, intra-Mel (Bolom-Kisi) realizations of the definite article and reconstruction</a:t>
            </a:r>
          </a:p>
          <a:p>
            <a:pPr marL="0" indent="0">
              <a:buNone/>
            </a:pPr>
            <a:r>
              <a:rPr lang="en-US" dirty="0"/>
              <a:t>Temne-Baga reflexes</a:t>
            </a:r>
          </a:p>
          <a:p>
            <a:pPr marL="0" indent="0">
              <a:buNone/>
            </a:pPr>
            <a:r>
              <a:rPr lang="en-US" dirty="0"/>
              <a:t>Gola (Limba and Sua)</a:t>
            </a:r>
          </a:p>
          <a:p>
            <a:pPr marL="0" indent="0">
              <a:buNone/>
            </a:pPr>
            <a:r>
              <a:rPr lang="en-US" dirty="0"/>
              <a:t>Conclusion: Implications, further directions</a:t>
            </a:r>
            <a:endParaRPr lang="en-US" dirty="0"/>
          </a:p>
        </p:txBody>
      </p:sp>
    </p:spTree>
    <p:extLst>
      <p:ext uri="{BB962C8B-B14F-4D97-AF65-F5344CB8AC3E}">
        <p14:creationId xmlns:p14="http://schemas.microsoft.com/office/powerpoint/2010/main" val="1041802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1 The noun classes of Kisi</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Pro	NCM	Semantic characterization</a:t>
            </a:r>
          </a:p>
          <a:p>
            <a:pPr marL="0" indent="0">
              <a:buNone/>
            </a:pPr>
            <a:r>
              <a:rPr lang="en-US" dirty="0"/>
              <a:t>		</a:t>
            </a:r>
          </a:p>
          <a:p>
            <a:pPr marL="0" indent="0">
              <a:buNone/>
            </a:pPr>
            <a:r>
              <a:rPr lang="en-US" i="1" dirty="0"/>
              <a:t>o	-ó	</a:t>
            </a:r>
            <a:r>
              <a:rPr lang="en-US" dirty="0"/>
              <a:t>Sg of all animates, some inanimates</a:t>
            </a:r>
          </a:p>
          <a:p>
            <a:pPr marL="0" indent="0">
              <a:buNone/>
            </a:pPr>
            <a:r>
              <a:rPr lang="fr-FR" i="1" dirty="0"/>
              <a:t>a	-á	</a:t>
            </a:r>
            <a:r>
              <a:rPr lang="fr-FR" dirty="0"/>
              <a:t>Pl </a:t>
            </a:r>
            <a:r>
              <a:rPr lang="fr-FR" dirty="0" err="1"/>
              <a:t>animates</a:t>
            </a:r>
            <a:endParaRPr lang="en-US" dirty="0"/>
          </a:p>
          <a:p>
            <a:pPr marL="0" indent="0">
              <a:buNone/>
            </a:pPr>
            <a:r>
              <a:rPr lang="fr-FR" i="1" dirty="0"/>
              <a:t>le	-</a:t>
            </a:r>
            <a:r>
              <a:rPr lang="fr-FR" i="1" dirty="0" err="1"/>
              <a:t>léŋ</a:t>
            </a:r>
            <a:r>
              <a:rPr lang="fr-FR" i="1" dirty="0"/>
              <a:t>	</a:t>
            </a:r>
            <a:r>
              <a:rPr lang="fr-FR" dirty="0" err="1"/>
              <a:t>Sg</a:t>
            </a:r>
            <a:r>
              <a:rPr lang="fr-FR" dirty="0"/>
              <a:t> inanimates</a:t>
            </a:r>
            <a:endParaRPr lang="en-US" dirty="0"/>
          </a:p>
          <a:p>
            <a:pPr marL="0" indent="0">
              <a:buNone/>
            </a:pPr>
            <a:r>
              <a:rPr lang="fr-FR" i="1" dirty="0"/>
              <a:t>la	-</a:t>
            </a:r>
            <a:r>
              <a:rPr lang="fr-FR" i="1" dirty="0" err="1"/>
              <a:t>láŋ</a:t>
            </a:r>
            <a:r>
              <a:rPr lang="fr-FR" i="1" dirty="0"/>
              <a:t>	</a:t>
            </a:r>
            <a:r>
              <a:rPr lang="fr-FR" dirty="0"/>
              <a:t>Pl inanimates</a:t>
            </a:r>
            <a:endParaRPr lang="en-US" dirty="0"/>
          </a:p>
          <a:p>
            <a:pPr marL="0" indent="0">
              <a:buNone/>
            </a:pPr>
            <a:r>
              <a:rPr lang="fr-FR" i="1" dirty="0"/>
              <a:t>i	-é	</a:t>
            </a:r>
            <a:r>
              <a:rPr lang="fr-FR" dirty="0" err="1"/>
              <a:t>Sg</a:t>
            </a:r>
            <a:r>
              <a:rPr lang="fr-FR" dirty="0"/>
              <a:t>, collective plants</a:t>
            </a:r>
            <a:endParaRPr lang="en-US" dirty="0"/>
          </a:p>
          <a:p>
            <a:pPr marL="0" indent="0">
              <a:buNone/>
            </a:pPr>
            <a:r>
              <a:rPr lang="fr-FR" i="1" dirty="0"/>
              <a:t>ŋ	-</a:t>
            </a:r>
            <a:r>
              <a:rPr lang="fr-FR" i="1" dirty="0" err="1"/>
              <a:t>óŋ</a:t>
            </a:r>
            <a:r>
              <a:rPr lang="fr-FR" i="1" dirty="0"/>
              <a:t>	</a:t>
            </a:r>
            <a:r>
              <a:rPr lang="fr-FR" dirty="0"/>
              <a:t>Pl, collective grains, etc.</a:t>
            </a:r>
            <a:endParaRPr lang="en-US" dirty="0"/>
          </a:p>
          <a:p>
            <a:pPr marL="0" indent="0">
              <a:buNone/>
            </a:pPr>
            <a:r>
              <a:rPr lang="en-US" i="1" dirty="0"/>
              <a:t>ma	-</a:t>
            </a:r>
            <a:r>
              <a:rPr lang="en-US" i="1" dirty="0" err="1"/>
              <a:t>áŋ</a:t>
            </a:r>
            <a:r>
              <a:rPr lang="en-US" i="1" dirty="0"/>
              <a:t>	</a:t>
            </a:r>
            <a:r>
              <a:rPr lang="en-US" dirty="0"/>
              <a:t>Liquids</a:t>
            </a:r>
          </a:p>
        </p:txBody>
      </p:sp>
    </p:spTree>
    <p:extLst>
      <p:ext uri="{BB962C8B-B14F-4D97-AF65-F5344CB8AC3E}">
        <p14:creationId xmlns:p14="http://schemas.microsoft.com/office/powerpoint/2010/main" val="1177686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Adjectival concord: </a:t>
            </a:r>
            <a:r>
              <a:rPr lang="en-US" dirty="0" smtClean="0"/>
              <a:t>N(-</a:t>
            </a:r>
            <a:r>
              <a:rPr lang="en-US" cap="small" dirty="0"/>
              <a:t>ncp</a:t>
            </a:r>
            <a:r>
              <a:rPr lang="en-US" dirty="0"/>
              <a:t>) </a:t>
            </a:r>
            <a:r>
              <a:rPr lang="en-US" dirty="0" err="1" smtClean="0"/>
              <a:t>Adj</a:t>
            </a:r>
            <a:r>
              <a:rPr lang="en-US" dirty="0" smtClean="0"/>
              <a:t>-</a:t>
            </a:r>
            <a:r>
              <a:rPr lang="en-US" cap="small" dirty="0" smtClean="0"/>
              <a:t>ncm</a:t>
            </a:r>
            <a:endParaRPr lang="en-US" dirty="0"/>
          </a:p>
        </p:txBody>
      </p:sp>
      <p:sp>
        <p:nvSpPr>
          <p:cNvPr id="3" name="Content Placeholder 2"/>
          <p:cNvSpPr>
            <a:spLocks noGrp="1"/>
          </p:cNvSpPr>
          <p:nvPr>
            <p:ph idx="1"/>
          </p:nvPr>
        </p:nvSpPr>
        <p:spPr/>
        <p:txBody>
          <a:bodyPr>
            <a:normAutofit/>
          </a:bodyPr>
          <a:lstStyle/>
          <a:p>
            <a:pPr marL="0" indent="0">
              <a:buNone/>
            </a:pPr>
            <a:r>
              <a:rPr lang="en-US" i="1" dirty="0"/>
              <a:t>o	</a:t>
            </a:r>
            <a:r>
              <a:rPr lang="en-US" i="1" dirty="0" err="1"/>
              <a:t>wɛ̀ɛ̀ŋ</a:t>
            </a:r>
            <a:r>
              <a:rPr lang="en-US" i="1" dirty="0"/>
              <a:t>		</a:t>
            </a:r>
            <a:r>
              <a:rPr lang="en-US" i="1" dirty="0" err="1"/>
              <a:t>yùwɛ́í</a:t>
            </a:r>
            <a:r>
              <a:rPr lang="en-US" i="1" dirty="0"/>
              <a:t>	-ó</a:t>
            </a:r>
            <a:r>
              <a:rPr lang="en-US" dirty="0"/>
              <a:t>	‘old (venerated) woman’</a:t>
            </a:r>
          </a:p>
          <a:p>
            <a:pPr marL="0" indent="0">
              <a:buNone/>
            </a:pPr>
            <a:r>
              <a:rPr lang="en-US" dirty="0"/>
              <a:t>	woman-Ø	old-</a:t>
            </a:r>
            <a:r>
              <a:rPr lang="en-US" cap="small" dirty="0" err="1"/>
              <a:t>ncm</a:t>
            </a:r>
            <a:r>
              <a:rPr lang="en-US" i="1" baseline="-25000" dirty="0" err="1"/>
              <a:t>o</a:t>
            </a:r>
            <a:endParaRPr lang="en-US" dirty="0"/>
          </a:p>
          <a:p>
            <a:pPr marL="0" indent="0">
              <a:buNone/>
            </a:pPr>
            <a:r>
              <a:rPr lang="en-US" i="1" dirty="0"/>
              <a:t>ma	</a:t>
            </a:r>
            <a:r>
              <a:rPr lang="en-US" i="1" dirty="0" err="1"/>
              <a:t>mɛ̀ŋ-mà</a:t>
            </a:r>
            <a:r>
              <a:rPr lang="en-US" i="1" dirty="0"/>
              <a:t>	</a:t>
            </a:r>
            <a:r>
              <a:rPr lang="en-US" i="1" dirty="0" err="1"/>
              <a:t>yùwɛ́í-áŋ</a:t>
            </a:r>
            <a:r>
              <a:rPr lang="en-US" dirty="0"/>
              <a:t>	‘old water’</a:t>
            </a:r>
          </a:p>
          <a:p>
            <a:pPr marL="0" indent="0">
              <a:buNone/>
            </a:pPr>
            <a:r>
              <a:rPr lang="en-US" dirty="0"/>
              <a:t>	water-</a:t>
            </a:r>
            <a:r>
              <a:rPr lang="en-US" cap="small" dirty="0" err="1"/>
              <a:t>ncp</a:t>
            </a:r>
            <a:r>
              <a:rPr lang="en-US" i="1" baseline="-25000" dirty="0" err="1"/>
              <a:t>ma</a:t>
            </a:r>
            <a:r>
              <a:rPr lang="en-US" dirty="0"/>
              <a:t>	old-</a:t>
            </a:r>
            <a:r>
              <a:rPr lang="en-US" cap="small" dirty="0" err="1"/>
              <a:t>ncm</a:t>
            </a:r>
            <a:r>
              <a:rPr lang="en-US" i="1" baseline="-25000" dirty="0" err="1"/>
              <a:t>ma</a:t>
            </a:r>
            <a:endParaRPr lang="en-US" dirty="0"/>
          </a:p>
          <a:p>
            <a:pPr marL="0" indent="0">
              <a:buNone/>
            </a:pPr>
            <a:r>
              <a:rPr lang="en-US" i="1" dirty="0"/>
              <a:t>la</a:t>
            </a:r>
            <a:r>
              <a:rPr lang="en-US" dirty="0"/>
              <a:t>	</a:t>
            </a:r>
            <a:r>
              <a:rPr lang="en-US" i="1" dirty="0" err="1"/>
              <a:t>lɛ̀ɛ̀ŋ-là</a:t>
            </a:r>
            <a:r>
              <a:rPr lang="en-US" i="1" dirty="0"/>
              <a:t>	</a:t>
            </a:r>
            <a:r>
              <a:rPr lang="en-US" i="1" dirty="0" err="1" smtClean="0"/>
              <a:t>yùwɛ́í-láŋ</a:t>
            </a:r>
            <a:r>
              <a:rPr lang="en-US" i="1" dirty="0"/>
              <a:t>	</a:t>
            </a:r>
            <a:r>
              <a:rPr lang="en-US" dirty="0"/>
              <a:t>‘old cutlasses’</a:t>
            </a:r>
          </a:p>
          <a:p>
            <a:pPr marL="0" indent="0">
              <a:buNone/>
            </a:pPr>
            <a:r>
              <a:rPr lang="en-US" dirty="0"/>
              <a:t>	cutlass-</a:t>
            </a:r>
            <a:r>
              <a:rPr lang="en-US" cap="small" dirty="0" err="1"/>
              <a:t>ncp</a:t>
            </a:r>
            <a:r>
              <a:rPr lang="en-US" i="1" baseline="-25000" dirty="0" err="1"/>
              <a:t>la</a:t>
            </a:r>
            <a:r>
              <a:rPr lang="en-US" dirty="0"/>
              <a:t>	old-</a:t>
            </a:r>
            <a:r>
              <a:rPr lang="en-US" cap="small" dirty="0" err="1"/>
              <a:t>ncm</a:t>
            </a:r>
            <a:r>
              <a:rPr lang="en-US" i="1" baseline="-25000" dirty="0" err="1"/>
              <a:t>la</a:t>
            </a:r>
            <a:endParaRPr lang="en-US" dirty="0"/>
          </a:p>
          <a:p>
            <a:pPr marL="0" indent="0">
              <a:buNone/>
            </a:pPr>
            <a:r>
              <a:rPr lang="en-US" i="1" dirty="0"/>
              <a:t>ŋ</a:t>
            </a:r>
            <a:r>
              <a:rPr lang="en-US" dirty="0"/>
              <a:t>	</a:t>
            </a:r>
            <a:r>
              <a:rPr lang="en-US" i="1" dirty="0" err="1"/>
              <a:t>bɛ̌l-ŋ</a:t>
            </a:r>
            <a:r>
              <a:rPr lang="en-US" i="1" dirty="0"/>
              <a:t>̀		</a:t>
            </a:r>
            <a:r>
              <a:rPr lang="en-US" i="1" dirty="0" smtClean="0"/>
              <a:t>	</a:t>
            </a:r>
            <a:r>
              <a:rPr lang="en-US" i="1" dirty="0" err="1" smtClean="0"/>
              <a:t>yùwɛ́í-óŋ</a:t>
            </a:r>
            <a:r>
              <a:rPr lang="en-US" i="1" dirty="0"/>
              <a:t>	</a:t>
            </a:r>
            <a:r>
              <a:rPr lang="en-US" dirty="0"/>
              <a:t>‘old palm kernels’</a:t>
            </a:r>
          </a:p>
          <a:p>
            <a:pPr marL="0" indent="0">
              <a:buNone/>
            </a:pPr>
            <a:r>
              <a:rPr lang="en-US" dirty="0"/>
              <a:t>	</a:t>
            </a:r>
            <a:r>
              <a:rPr lang="en-US" dirty="0" err="1"/>
              <a:t>palm.kernel-</a:t>
            </a:r>
            <a:r>
              <a:rPr lang="en-US" cap="small" dirty="0" err="1"/>
              <a:t>ncp</a:t>
            </a:r>
            <a:r>
              <a:rPr lang="en-US" i="1" baseline="-25000" dirty="0" err="1"/>
              <a:t>ŋ</a:t>
            </a:r>
            <a:r>
              <a:rPr lang="en-US" dirty="0"/>
              <a:t>	</a:t>
            </a:r>
            <a:r>
              <a:rPr lang="en-US" dirty="0" smtClean="0"/>
              <a:t>old-</a:t>
            </a:r>
            <a:r>
              <a:rPr lang="en-US" cap="small" dirty="0" err="1" smtClean="0"/>
              <a:t>ncm</a:t>
            </a:r>
            <a:r>
              <a:rPr lang="en-US" i="1" baseline="-25000" dirty="0" err="1" smtClean="0"/>
              <a:t>ŋ</a:t>
            </a:r>
            <a:endParaRPr lang="en-US" dirty="0"/>
          </a:p>
        </p:txBody>
      </p:sp>
    </p:spTree>
    <p:extLst>
      <p:ext uri="{BB962C8B-B14F-4D97-AF65-F5344CB8AC3E}">
        <p14:creationId xmlns:p14="http://schemas.microsoft.com/office/powerpoint/2010/main" val="2740567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Glide </a:t>
            </a:r>
            <a:r>
              <a:rPr lang="en-US" dirty="0" smtClean="0"/>
              <a:t>epenthesis</a:t>
            </a:r>
            <a:endParaRPr lang="en-US" dirty="0"/>
          </a:p>
        </p:txBody>
      </p:sp>
      <p:sp>
        <p:nvSpPr>
          <p:cNvPr id="3" name="Content Placeholder 2"/>
          <p:cNvSpPr>
            <a:spLocks noGrp="1"/>
          </p:cNvSpPr>
          <p:nvPr>
            <p:ph idx="1"/>
          </p:nvPr>
        </p:nvSpPr>
        <p:spPr/>
        <p:txBody>
          <a:bodyPr>
            <a:normAutofit/>
          </a:bodyPr>
          <a:lstStyle/>
          <a:p>
            <a:pPr marL="0" indent="0" defTabSz="457200">
              <a:buNone/>
            </a:pPr>
            <a:r>
              <a:rPr lang="en-US" sz="3600" i="1" dirty="0" err="1"/>
              <a:t>sùù</a:t>
            </a:r>
            <a:r>
              <a:rPr lang="en-US" sz="3600" dirty="0"/>
              <a:t> + </a:t>
            </a:r>
            <a:r>
              <a:rPr lang="en-US" sz="3600" i="1" dirty="0"/>
              <a:t>á</a:t>
            </a:r>
            <a:r>
              <a:rPr lang="en-US" sz="3600" dirty="0"/>
              <a:t>		</a:t>
            </a:r>
            <a:r>
              <a:rPr lang="en-US" sz="3600" dirty="0" smtClean="0">
                <a:sym typeface="Symbol" panose="05050102010706020507" pitchFamily="18" charset="2"/>
              </a:rPr>
              <a:t></a:t>
            </a:r>
            <a:r>
              <a:rPr lang="en-US" sz="3600" dirty="0"/>
              <a:t>	  </a:t>
            </a:r>
            <a:r>
              <a:rPr lang="en-US" sz="3600" i="1" dirty="0"/>
              <a:t>	</a:t>
            </a:r>
            <a:r>
              <a:rPr lang="en-US" sz="3600" i="1" dirty="0" err="1"/>
              <a:t>sùù</a:t>
            </a:r>
            <a:r>
              <a:rPr lang="en-US" sz="3600" dirty="0" err="1"/>
              <a:t>w</a:t>
            </a:r>
            <a:r>
              <a:rPr lang="en-US" sz="3600" i="1" dirty="0" err="1"/>
              <a:t>á</a:t>
            </a:r>
            <a:r>
              <a:rPr lang="en-US" sz="3600" dirty="0"/>
              <a:t>					‘fish (pl)’</a:t>
            </a:r>
          </a:p>
          <a:p>
            <a:pPr marL="0" indent="0" defTabSz="457200">
              <a:buNone/>
            </a:pPr>
            <a:r>
              <a:rPr lang="en-US" sz="3600" dirty="0" smtClean="0"/>
              <a:t>Stem </a:t>
            </a:r>
            <a:r>
              <a:rPr lang="en-US" sz="3600" dirty="0"/>
              <a:t>+ Suf</a:t>
            </a:r>
          </a:p>
          <a:p>
            <a:pPr marL="0" indent="0" defTabSz="457200">
              <a:buNone/>
            </a:pPr>
            <a:r>
              <a:rPr lang="en-US" sz="3600" dirty="0"/>
              <a:t> </a:t>
            </a:r>
          </a:p>
          <a:p>
            <a:pPr marL="0" indent="0" defTabSz="457200">
              <a:buNone/>
            </a:pPr>
            <a:r>
              <a:rPr lang="en-US" sz="3600" i="1" dirty="0" err="1" smtClean="0"/>
              <a:t>kùùmbùù</a:t>
            </a:r>
            <a:r>
              <a:rPr lang="en-US" sz="3600" dirty="0" smtClean="0"/>
              <a:t> </a:t>
            </a:r>
            <a:r>
              <a:rPr lang="en-US" sz="3600" dirty="0"/>
              <a:t>+ </a:t>
            </a:r>
            <a:r>
              <a:rPr lang="en-US" sz="3600" i="1" dirty="0"/>
              <a:t>ó</a:t>
            </a:r>
            <a:r>
              <a:rPr lang="en-US" sz="3600" dirty="0"/>
              <a:t>	</a:t>
            </a:r>
            <a:r>
              <a:rPr lang="en-US" sz="3600" dirty="0" smtClean="0">
                <a:sym typeface="Symbol" panose="05050102010706020507" pitchFamily="18" charset="2"/>
              </a:rPr>
              <a:t></a:t>
            </a:r>
            <a:r>
              <a:rPr lang="en-US" sz="3600" i="1" dirty="0"/>
              <a:t>		</a:t>
            </a:r>
            <a:r>
              <a:rPr lang="en-US" sz="3600" i="1" dirty="0" err="1"/>
              <a:t>kùùmbùù</a:t>
            </a:r>
            <a:r>
              <a:rPr lang="en-US" sz="3600" dirty="0" err="1"/>
              <a:t>w</a:t>
            </a:r>
            <a:r>
              <a:rPr lang="en-US" sz="3600" i="1" dirty="0" err="1"/>
              <a:t>ó</a:t>
            </a:r>
            <a:r>
              <a:rPr lang="en-US" sz="3600" dirty="0"/>
              <a:t>		</a:t>
            </a:r>
            <a:r>
              <a:rPr lang="en-US" sz="3600" dirty="0" smtClean="0"/>
              <a:t>‘</a:t>
            </a:r>
            <a:r>
              <a:rPr lang="en-US" sz="3600" dirty="0"/>
              <a:t>open (pl)’</a:t>
            </a:r>
          </a:p>
          <a:p>
            <a:pPr marL="0" indent="0" defTabSz="457200">
              <a:buNone/>
            </a:pPr>
            <a:r>
              <a:rPr lang="en-US" sz="3600" i="1" dirty="0" err="1" smtClean="0"/>
              <a:t>síì</a:t>
            </a:r>
            <a:r>
              <a:rPr lang="en-US" sz="3600" dirty="0" smtClean="0"/>
              <a:t> </a:t>
            </a:r>
            <a:r>
              <a:rPr lang="en-US" sz="3600" dirty="0"/>
              <a:t>+ </a:t>
            </a:r>
            <a:r>
              <a:rPr lang="en-US" sz="3600" i="1" dirty="0" err="1"/>
              <a:t>óŋ</a:t>
            </a:r>
            <a:r>
              <a:rPr lang="en-US" sz="3600" dirty="0"/>
              <a:t>				</a:t>
            </a:r>
            <a:r>
              <a:rPr lang="en-US" sz="3600" dirty="0">
                <a:sym typeface="Symbol" panose="05050102010706020507" pitchFamily="18" charset="2"/>
              </a:rPr>
              <a:t></a:t>
            </a:r>
            <a:r>
              <a:rPr lang="en-US" sz="3600" dirty="0"/>
              <a:t>	</a:t>
            </a:r>
            <a:r>
              <a:rPr lang="en-US" sz="3600" i="1" dirty="0"/>
              <a:t>	</a:t>
            </a:r>
            <a:r>
              <a:rPr lang="en-US" sz="3600" i="1" dirty="0" err="1" smtClean="0"/>
              <a:t>síì</a:t>
            </a:r>
            <a:r>
              <a:rPr lang="en-US" sz="3600" dirty="0" err="1" smtClean="0"/>
              <a:t>y</a:t>
            </a:r>
            <a:r>
              <a:rPr lang="en-US" sz="3600" i="1" dirty="0" err="1" smtClean="0"/>
              <a:t>óŋ</a:t>
            </a:r>
            <a:r>
              <a:rPr lang="en-US" sz="3600" dirty="0"/>
              <a:t>					‘tops’</a:t>
            </a:r>
          </a:p>
          <a:p>
            <a:pPr marL="0" indent="0" defTabSz="457200">
              <a:buNone/>
            </a:pPr>
            <a:r>
              <a:rPr lang="en-US" sz="3600" i="1" dirty="0" err="1" smtClean="0"/>
              <a:t>líìlíì</a:t>
            </a:r>
            <a:r>
              <a:rPr lang="en-US" sz="3600" dirty="0" smtClean="0"/>
              <a:t> </a:t>
            </a:r>
            <a:r>
              <a:rPr lang="en-US" sz="3600" dirty="0"/>
              <a:t>+ </a:t>
            </a:r>
            <a:r>
              <a:rPr lang="en-US" sz="3600" i="1" dirty="0"/>
              <a:t>é</a:t>
            </a:r>
            <a:r>
              <a:rPr lang="en-US" sz="3600" dirty="0"/>
              <a:t>				</a:t>
            </a:r>
            <a:r>
              <a:rPr lang="en-US" sz="3600" dirty="0">
                <a:sym typeface="Symbol" panose="05050102010706020507" pitchFamily="18" charset="2"/>
              </a:rPr>
              <a:t></a:t>
            </a:r>
            <a:r>
              <a:rPr lang="en-US" sz="3600" i="1" dirty="0"/>
              <a:t>		</a:t>
            </a:r>
            <a:r>
              <a:rPr lang="en-US" sz="3600" i="1" dirty="0" err="1"/>
              <a:t>líìlíì</a:t>
            </a:r>
            <a:r>
              <a:rPr lang="en-US" sz="3600" dirty="0" err="1"/>
              <a:t>y</a:t>
            </a:r>
            <a:r>
              <a:rPr lang="en-US" sz="3600" i="1" dirty="0" err="1"/>
              <a:t>é</a:t>
            </a:r>
            <a:r>
              <a:rPr lang="en-US" sz="3600" dirty="0"/>
              <a:t>				</a:t>
            </a:r>
            <a:r>
              <a:rPr lang="en-US" sz="3600" dirty="0" smtClean="0"/>
              <a:t>‘</a:t>
            </a:r>
            <a:r>
              <a:rPr lang="en-US" sz="3600" dirty="0"/>
              <a:t>scar from burning’</a:t>
            </a:r>
          </a:p>
          <a:p>
            <a:endParaRPr lang="en-US" dirty="0"/>
          </a:p>
        </p:txBody>
      </p:sp>
    </p:spTree>
    <p:extLst>
      <p:ext uri="{BB962C8B-B14F-4D97-AF65-F5344CB8AC3E}">
        <p14:creationId xmlns:p14="http://schemas.microsoft.com/office/powerpoint/2010/main" val="783826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(4)</a:t>
            </a:r>
            <a:r>
              <a:rPr lang="en-US" sz="3600" dirty="0" smtClean="0"/>
              <a:t> </a:t>
            </a:r>
            <a:r>
              <a:rPr lang="en-US" sz="3600" dirty="0"/>
              <a:t>Onset Building and Filling after codas filled with [l]</a:t>
            </a:r>
            <a:endParaRPr lang="en-US" sz="3600" dirty="0"/>
          </a:p>
        </p:txBody>
      </p:sp>
      <p:sp>
        <p:nvSpPr>
          <p:cNvPr id="4" name="Rectangle 1"/>
          <p:cNvSpPr>
            <a:spLocks noGrp="1" noChangeArrowheads="1"/>
          </p:cNvSpPr>
          <p:nvPr>
            <p:ph idx="1"/>
          </p:nvPr>
        </p:nvSpPr>
        <p:spPr bwMode="auto">
          <a:xfrm>
            <a:off x="838200" y="1776468"/>
            <a:ext cx="10306878"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09600" algn="l"/>
                <a:tab pos="909638" algn="l"/>
                <a:tab pos="1271588" algn="l"/>
                <a:tab pos="1641475" algn="l"/>
                <a:tab pos="2436813" algn="l"/>
              </a:tabLst>
              <a:defRPr>
                <a:solidFill>
                  <a:schemeClr val="tx1"/>
                </a:solidFill>
                <a:latin typeface="Arial" panose="020B0604020202020204" pitchFamily="34" charset="0"/>
              </a:defRPr>
            </a:lvl1pPr>
            <a:lvl2pPr eaLnBrk="0" fontAlgn="base" hangingPunct="0">
              <a:spcBef>
                <a:spcPct val="0"/>
              </a:spcBef>
              <a:spcAft>
                <a:spcPct val="0"/>
              </a:spcAft>
              <a:tabLst>
                <a:tab pos="609600" algn="l"/>
                <a:tab pos="909638" algn="l"/>
                <a:tab pos="1271588" algn="l"/>
                <a:tab pos="1641475" algn="l"/>
                <a:tab pos="2436813" algn="l"/>
              </a:tabLst>
              <a:defRPr>
                <a:solidFill>
                  <a:schemeClr val="tx1"/>
                </a:solidFill>
                <a:latin typeface="Arial" panose="020B0604020202020204" pitchFamily="34" charset="0"/>
              </a:defRPr>
            </a:lvl2pPr>
            <a:lvl3pPr eaLnBrk="0" fontAlgn="base" hangingPunct="0">
              <a:spcBef>
                <a:spcPct val="0"/>
              </a:spcBef>
              <a:spcAft>
                <a:spcPct val="0"/>
              </a:spcAft>
              <a:tabLst>
                <a:tab pos="609600" algn="l"/>
                <a:tab pos="909638" algn="l"/>
                <a:tab pos="1271588" algn="l"/>
                <a:tab pos="1641475" algn="l"/>
                <a:tab pos="2436813" algn="l"/>
              </a:tabLst>
              <a:defRPr>
                <a:solidFill>
                  <a:schemeClr val="tx1"/>
                </a:solidFill>
                <a:latin typeface="Arial" panose="020B0604020202020204" pitchFamily="34" charset="0"/>
              </a:defRPr>
            </a:lvl3pPr>
            <a:lvl4pPr eaLnBrk="0" fontAlgn="base" hangingPunct="0">
              <a:spcBef>
                <a:spcPct val="0"/>
              </a:spcBef>
              <a:spcAft>
                <a:spcPct val="0"/>
              </a:spcAft>
              <a:tabLst>
                <a:tab pos="609600" algn="l"/>
                <a:tab pos="909638" algn="l"/>
                <a:tab pos="1271588" algn="l"/>
                <a:tab pos="1641475" algn="l"/>
                <a:tab pos="2436813" algn="l"/>
              </a:tabLst>
              <a:defRPr>
                <a:solidFill>
                  <a:schemeClr val="tx1"/>
                </a:solidFill>
                <a:latin typeface="Arial" panose="020B0604020202020204" pitchFamily="34" charset="0"/>
              </a:defRPr>
            </a:lvl4pPr>
            <a:lvl5pPr eaLnBrk="0" fontAlgn="base" hangingPunct="0">
              <a:spcBef>
                <a:spcPct val="0"/>
              </a:spcBef>
              <a:spcAft>
                <a:spcPct val="0"/>
              </a:spcAft>
              <a:tabLst>
                <a:tab pos="609600" algn="l"/>
                <a:tab pos="909638" algn="l"/>
                <a:tab pos="1271588" algn="l"/>
                <a:tab pos="1641475" algn="l"/>
                <a:tab pos="2436813" algn="l"/>
              </a:tabLst>
              <a:defRPr>
                <a:solidFill>
                  <a:schemeClr val="tx1"/>
                </a:solidFill>
                <a:latin typeface="Arial" panose="020B0604020202020204" pitchFamily="34" charset="0"/>
              </a:defRPr>
            </a:lvl5pPr>
            <a:lvl6pPr eaLnBrk="0" fontAlgn="base" hangingPunct="0">
              <a:spcBef>
                <a:spcPct val="0"/>
              </a:spcBef>
              <a:spcAft>
                <a:spcPct val="0"/>
              </a:spcAft>
              <a:tabLst>
                <a:tab pos="609600" algn="l"/>
                <a:tab pos="909638" algn="l"/>
                <a:tab pos="1271588" algn="l"/>
                <a:tab pos="1641475" algn="l"/>
                <a:tab pos="2436813" algn="l"/>
              </a:tabLst>
              <a:defRPr>
                <a:solidFill>
                  <a:schemeClr val="tx1"/>
                </a:solidFill>
                <a:latin typeface="Arial" panose="020B0604020202020204" pitchFamily="34" charset="0"/>
              </a:defRPr>
            </a:lvl6pPr>
            <a:lvl7pPr eaLnBrk="0" fontAlgn="base" hangingPunct="0">
              <a:spcBef>
                <a:spcPct val="0"/>
              </a:spcBef>
              <a:spcAft>
                <a:spcPct val="0"/>
              </a:spcAft>
              <a:tabLst>
                <a:tab pos="609600" algn="l"/>
                <a:tab pos="909638" algn="l"/>
                <a:tab pos="1271588" algn="l"/>
                <a:tab pos="1641475" algn="l"/>
                <a:tab pos="2436813" algn="l"/>
              </a:tabLst>
              <a:defRPr>
                <a:solidFill>
                  <a:schemeClr val="tx1"/>
                </a:solidFill>
                <a:latin typeface="Arial" panose="020B0604020202020204" pitchFamily="34" charset="0"/>
              </a:defRPr>
            </a:lvl7pPr>
            <a:lvl8pPr eaLnBrk="0" fontAlgn="base" hangingPunct="0">
              <a:spcBef>
                <a:spcPct val="0"/>
              </a:spcBef>
              <a:spcAft>
                <a:spcPct val="0"/>
              </a:spcAft>
              <a:tabLst>
                <a:tab pos="609600" algn="l"/>
                <a:tab pos="909638" algn="l"/>
                <a:tab pos="1271588" algn="l"/>
                <a:tab pos="1641475" algn="l"/>
                <a:tab pos="2436813" algn="l"/>
              </a:tabLst>
              <a:defRPr>
                <a:solidFill>
                  <a:schemeClr val="tx1"/>
                </a:solidFill>
                <a:latin typeface="Arial" panose="020B0604020202020204" pitchFamily="34" charset="0"/>
              </a:defRPr>
            </a:lvl8pPr>
            <a:lvl9pPr eaLnBrk="0" fontAlgn="base" hangingPunct="0">
              <a:spcBef>
                <a:spcPct val="0"/>
              </a:spcBef>
              <a:spcAft>
                <a:spcPct val="0"/>
              </a:spcAft>
              <a:tabLst>
                <a:tab pos="609600" algn="l"/>
                <a:tab pos="909638" algn="l"/>
                <a:tab pos="1271588" algn="l"/>
                <a:tab pos="1641475" algn="l"/>
                <a:tab pos="243681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None/>
              <a:tabLst>
                <a:tab pos="609600" algn="l"/>
                <a:tab pos="909638" algn="l"/>
                <a:tab pos="1271588" algn="l"/>
                <a:tab pos="1641475" algn="l"/>
                <a:tab pos="2436813" algn="l"/>
              </a:tabLst>
            </a:pPr>
            <a:r>
              <a:rPr kumimoji="0" lang="en-US" altLang="en-US" sz="4000" b="0" i="1"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fàl</a:t>
            </a:r>
            <a:r>
              <a:rPr kumimoji="0" lang="en-US" altLang="en-US" sz="40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4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40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á				</a:t>
            </a:r>
            <a:r>
              <a:rPr kumimoji="0" lang="en-US" altLang="en-US" sz="4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kumimoji="0" lang="en-US" altLang="en-US" sz="4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4000" b="0" i="1"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fàllá</a:t>
            </a:r>
            <a:r>
              <a:rPr kumimoji="0" lang="en-US" altLang="en-US" sz="40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kumimoji="0" lang="en-US" altLang="en-US" sz="4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‘old men’</a:t>
            </a:r>
            <a:endParaRPr kumimoji="0" lang="en-US" altLang="en-US" sz="4000" b="0" i="0" u="none" strike="noStrike" cap="none" normalizeH="0" baseline="0" dirty="0" smtClean="0">
              <a:ln>
                <a:noFill/>
              </a:ln>
              <a:solidFill>
                <a:schemeClr val="tx1"/>
              </a:solidFill>
              <a:effectLst/>
              <a:sym typeface="Symbol" panose="05050102010706020507" pitchFamily="18" charset="2"/>
            </a:endParaRPr>
          </a:p>
          <a:p>
            <a:pPr marL="0" marR="0" lvl="0" indent="0" algn="l" defTabSz="914400" rtl="0" eaLnBrk="0" fontAlgn="base" latinLnBrk="0" hangingPunct="0">
              <a:lnSpc>
                <a:spcPct val="100000"/>
              </a:lnSpc>
              <a:spcBef>
                <a:spcPct val="0"/>
              </a:spcBef>
              <a:spcAft>
                <a:spcPct val="0"/>
              </a:spcAft>
              <a:buClrTx/>
              <a:buSzTx/>
              <a:buNone/>
              <a:tabLst>
                <a:tab pos="609600" algn="l"/>
                <a:tab pos="909638" algn="l"/>
                <a:tab pos="1271588" algn="l"/>
                <a:tab pos="1641475" algn="l"/>
                <a:tab pos="2436813" algn="l"/>
              </a:tabLst>
            </a:pPr>
            <a:r>
              <a:rPr kumimoji="0" lang="en-US" altLang="en-US" sz="4000" b="0" i="1"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fàl</a:t>
            </a:r>
            <a:r>
              <a:rPr kumimoji="0" lang="en-US" altLang="en-US" sz="40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kumimoji="0" lang="en-US" altLang="en-US" sz="4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kumimoji="0" lang="en-US" altLang="en-US" sz="40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é				</a:t>
            </a:r>
            <a:r>
              <a:rPr kumimoji="0" lang="en-US" altLang="en-US" sz="4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kumimoji="0" lang="en-US" altLang="en-US" sz="4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4000" b="0" i="1"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fàllé</a:t>
            </a:r>
            <a:r>
              <a:rPr kumimoji="0" lang="en-US" altLang="en-US" sz="40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kumimoji="0" lang="en-US" altLang="en-US" sz="4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‘body (N. Kisi)’</a:t>
            </a:r>
            <a:endParaRPr kumimoji="0" lang="en-US" altLang="en-US" sz="4000" b="0" i="0" u="none" strike="noStrike" cap="none" normalizeH="0" baseline="0" dirty="0" smtClean="0">
              <a:ln>
                <a:noFill/>
              </a:ln>
              <a:solidFill>
                <a:schemeClr val="tx1"/>
              </a:solidFill>
              <a:effectLst/>
              <a:sym typeface="Symbol" panose="05050102010706020507" pitchFamily="18" charset="2"/>
            </a:endParaRPr>
          </a:p>
          <a:p>
            <a:pPr marL="0" marR="0" lvl="0" indent="0" algn="l" defTabSz="914400" rtl="0" eaLnBrk="0" fontAlgn="base" latinLnBrk="0" hangingPunct="0">
              <a:lnSpc>
                <a:spcPct val="100000"/>
              </a:lnSpc>
              <a:spcBef>
                <a:spcPct val="0"/>
              </a:spcBef>
              <a:spcAft>
                <a:spcPct val="0"/>
              </a:spcAft>
              <a:buClrTx/>
              <a:buSzTx/>
              <a:buNone/>
              <a:tabLst>
                <a:tab pos="609600" algn="l"/>
                <a:tab pos="909638" algn="l"/>
                <a:tab pos="1271588" algn="l"/>
                <a:tab pos="1641475" algn="l"/>
                <a:tab pos="2436813" algn="l"/>
              </a:tabLst>
            </a:pPr>
            <a:r>
              <a:rPr kumimoji="0" lang="en-US" altLang="en-US" sz="4000" b="0" i="1"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dìàl</a:t>
            </a:r>
            <a:r>
              <a:rPr kumimoji="0" lang="en-US" altLang="en-US" sz="40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kumimoji="0" lang="en-US" altLang="en-US" sz="4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kumimoji="0" lang="en-US" altLang="en-US" sz="4000" b="0" i="1"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óŋ</a:t>
            </a:r>
            <a:r>
              <a:rPr kumimoji="0" lang="en-US" altLang="en-US" sz="40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kumimoji="0" lang="en-US" altLang="en-US" sz="4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kumimoji="0" lang="en-US" altLang="en-US" sz="4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4000" b="0" i="1"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dìàllóŋ</a:t>
            </a:r>
            <a:r>
              <a:rPr kumimoji="0" lang="en-US" altLang="en-US" sz="40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kumimoji="0" lang="en-US" altLang="en-US" sz="4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‘body (S. Kisi)’</a:t>
            </a:r>
            <a:endParaRPr kumimoji="0" lang="en-US" altLang="en-US" sz="40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endParaRPr>
          </a:p>
          <a:p>
            <a:pPr marL="0" indent="0">
              <a:lnSpc>
                <a:spcPct val="100000"/>
              </a:lnSpc>
              <a:buNone/>
            </a:pPr>
            <a:r>
              <a:rPr kumimoji="0" lang="en-US" altLang="en-US" sz="4000" b="0" i="1"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dùmbúl</a:t>
            </a:r>
            <a:r>
              <a:rPr kumimoji="0" lang="en-US" altLang="en-US" sz="40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kumimoji="0" lang="en-US" altLang="en-US" sz="4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kumimoji="0" lang="en-US" altLang="en-US" sz="4000" b="0" i="0" u="none" strike="noStrike" cap="none" normalizeH="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kumimoji="0" lang="en-US" altLang="en-US" sz="4000" b="0" i="1"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áŋ</a:t>
            </a:r>
            <a:r>
              <a:rPr kumimoji="0" lang="en-US" altLang="en-US" sz="40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kumimoji="0" lang="en-US" altLang="en-US" sz="4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kumimoji="0" lang="en-US" altLang="en-US" sz="4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4000" b="0" i="1"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dùmbúlláŋ</a:t>
            </a:r>
            <a:r>
              <a:rPr kumimoji="0" lang="en-US" altLang="en-US" sz="40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kumimoji="0" lang="en-US" altLang="en-US" sz="4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‘citrus fruit’</a:t>
            </a:r>
            <a:r>
              <a:rPr kumimoji="0" lang="en-US" altLang="en-US" sz="4000" b="0" i="0" u="none" strike="noStrike" cap="none" normalizeH="0" baseline="0" dirty="0" smtClean="0">
                <a:ln>
                  <a:noFill/>
                </a:ln>
                <a:solidFill>
                  <a:schemeClr val="tx1"/>
                </a:solidFill>
                <a:effectLst/>
                <a:sym typeface="Symbol" panose="05050102010706020507" pitchFamily="18" charset="2"/>
              </a:rPr>
              <a:t> </a:t>
            </a:r>
            <a:endParaRPr kumimoji="0" lang="en-US" altLang="en-US" sz="4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endParaRPr>
          </a:p>
        </p:txBody>
      </p:sp>
    </p:spTree>
    <p:extLst>
      <p:ext uri="{BB962C8B-B14F-4D97-AF65-F5344CB8AC3E}">
        <p14:creationId xmlns:p14="http://schemas.microsoft.com/office/powerpoint/2010/main" val="1721562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a:t>
            </a:r>
            <a:r>
              <a:rPr lang="en-US" dirty="0"/>
              <a:t>Onset Building and Filling after codas filled with a nasal</a:t>
            </a:r>
            <a:endParaRPr lang="en-US" dirty="0"/>
          </a:p>
        </p:txBody>
      </p:sp>
      <p:sp>
        <p:nvSpPr>
          <p:cNvPr id="3" name="Content Placeholder 2"/>
          <p:cNvSpPr>
            <a:spLocks noGrp="1"/>
          </p:cNvSpPr>
          <p:nvPr>
            <p:ph idx="1"/>
          </p:nvPr>
        </p:nvSpPr>
        <p:spPr/>
        <p:txBody>
          <a:bodyPr/>
          <a:lstStyle/>
          <a:p>
            <a:pPr marL="0" indent="0">
              <a:buNone/>
            </a:pPr>
            <a:r>
              <a:rPr lang="en-US" sz="4000" dirty="0"/>
              <a:t> </a:t>
            </a:r>
          </a:p>
          <a:p>
            <a:pPr marL="0" indent="0">
              <a:buNone/>
            </a:pPr>
            <a:r>
              <a:rPr lang="en-US" sz="4000" i="1" dirty="0" err="1"/>
              <a:t>mɔ̌m</a:t>
            </a:r>
            <a:r>
              <a:rPr lang="en-US" sz="4000" dirty="0"/>
              <a:t>	</a:t>
            </a:r>
            <a:r>
              <a:rPr lang="en-US" sz="4000" dirty="0">
                <a:sym typeface="Symbol" panose="05050102010706020507" pitchFamily="18" charset="2"/>
              </a:rPr>
              <a:t></a:t>
            </a:r>
            <a:r>
              <a:rPr lang="en-US" sz="4000" dirty="0"/>
              <a:t>	ó	</a:t>
            </a:r>
            <a:r>
              <a:rPr lang="en-US" sz="4000" dirty="0">
                <a:sym typeface="Symbol" panose="05050102010706020507" pitchFamily="18" charset="2"/>
              </a:rPr>
              <a:t></a:t>
            </a:r>
            <a:r>
              <a:rPr lang="en-US" sz="4000" dirty="0"/>
              <a:t>	</a:t>
            </a:r>
            <a:r>
              <a:rPr lang="en-US" sz="4000" i="1" dirty="0" err="1"/>
              <a:t>mɔ̌mndó</a:t>
            </a:r>
            <a:r>
              <a:rPr lang="en-US" sz="4000" dirty="0"/>
              <a:t>	</a:t>
            </a:r>
            <a:r>
              <a:rPr lang="en-US" sz="4000" dirty="0" smtClean="0"/>
              <a:t>	‘</a:t>
            </a:r>
            <a:r>
              <a:rPr lang="en-US" sz="4000" dirty="0"/>
              <a:t>dew’</a:t>
            </a:r>
          </a:p>
          <a:p>
            <a:pPr marL="0" indent="0">
              <a:buNone/>
            </a:pPr>
            <a:r>
              <a:rPr lang="en-US" sz="4000" i="1" dirty="0" err="1"/>
              <a:t>sàyéŋ</a:t>
            </a:r>
            <a:r>
              <a:rPr lang="en-US" sz="4000" i="1" dirty="0"/>
              <a:t>	</a:t>
            </a:r>
            <a:r>
              <a:rPr lang="en-US" sz="4000" dirty="0"/>
              <a:t>+	</a:t>
            </a:r>
            <a:r>
              <a:rPr lang="en-US" sz="4000" i="1" dirty="0"/>
              <a:t>á</a:t>
            </a:r>
            <a:r>
              <a:rPr lang="en-US" sz="4000" dirty="0"/>
              <a:t>	</a:t>
            </a:r>
            <a:r>
              <a:rPr lang="en-US" sz="4000" dirty="0">
                <a:sym typeface="Symbol" panose="05050102010706020507" pitchFamily="18" charset="2"/>
              </a:rPr>
              <a:t></a:t>
            </a:r>
            <a:r>
              <a:rPr lang="en-US" sz="4000" dirty="0"/>
              <a:t>	</a:t>
            </a:r>
            <a:r>
              <a:rPr lang="en-US" sz="4000" i="1" dirty="0" err="1"/>
              <a:t>sàyéŋndá</a:t>
            </a:r>
            <a:r>
              <a:rPr lang="en-US" sz="4000" dirty="0"/>
              <a:t>	‘iguanas’</a:t>
            </a:r>
          </a:p>
          <a:p>
            <a:pPr marL="0" indent="0">
              <a:buNone/>
            </a:pPr>
            <a:r>
              <a:rPr lang="en-US" sz="4000" i="1" dirty="0" err="1"/>
              <a:t>cɛ̀ŋ</a:t>
            </a:r>
            <a:r>
              <a:rPr lang="en-US" sz="4000" dirty="0"/>
              <a:t>	</a:t>
            </a:r>
            <a:r>
              <a:rPr lang="en-US" sz="4000" dirty="0" smtClean="0"/>
              <a:t>	+</a:t>
            </a:r>
            <a:r>
              <a:rPr lang="en-US" sz="4000" dirty="0"/>
              <a:t>	</a:t>
            </a:r>
            <a:r>
              <a:rPr lang="en-US" sz="4000" i="1" dirty="0"/>
              <a:t>é</a:t>
            </a:r>
            <a:r>
              <a:rPr lang="en-US" sz="4000" dirty="0"/>
              <a:t>	</a:t>
            </a:r>
            <a:r>
              <a:rPr lang="en-US" sz="4000" dirty="0">
                <a:sym typeface="Symbol" panose="05050102010706020507" pitchFamily="18" charset="2"/>
              </a:rPr>
              <a:t></a:t>
            </a:r>
            <a:r>
              <a:rPr lang="en-US" sz="4000" dirty="0"/>
              <a:t>	</a:t>
            </a:r>
            <a:r>
              <a:rPr lang="en-US" sz="4000" i="1" dirty="0" err="1"/>
              <a:t>cɛ̀ŋndé</a:t>
            </a:r>
            <a:r>
              <a:rPr lang="en-US" sz="4000" dirty="0"/>
              <a:t>	</a:t>
            </a:r>
            <a:r>
              <a:rPr lang="en-US" sz="4000" dirty="0" smtClean="0"/>
              <a:t>	‘</a:t>
            </a:r>
            <a:r>
              <a:rPr lang="en-US" sz="4000" dirty="0"/>
              <a:t>cymbals’</a:t>
            </a:r>
          </a:p>
          <a:p>
            <a:pPr marL="0" indent="0">
              <a:buNone/>
            </a:pPr>
            <a:r>
              <a:rPr lang="en-US" sz="4000" i="1" dirty="0" err="1"/>
              <a:t>cìlíŋ</a:t>
            </a:r>
            <a:r>
              <a:rPr lang="en-US" sz="4000" dirty="0"/>
              <a:t> 	+	</a:t>
            </a:r>
            <a:r>
              <a:rPr lang="en-US" sz="4000" i="1" dirty="0" err="1"/>
              <a:t>óŋ</a:t>
            </a:r>
            <a:r>
              <a:rPr lang="en-US" sz="4000" dirty="0"/>
              <a:t>	</a:t>
            </a:r>
            <a:r>
              <a:rPr lang="en-US" sz="4000" dirty="0">
                <a:sym typeface="Symbol" panose="05050102010706020507" pitchFamily="18" charset="2"/>
              </a:rPr>
              <a:t></a:t>
            </a:r>
            <a:r>
              <a:rPr lang="en-US" sz="4000" dirty="0"/>
              <a:t>	</a:t>
            </a:r>
            <a:r>
              <a:rPr lang="en-US" sz="4000" i="1" dirty="0" err="1"/>
              <a:t>cìlíŋndóŋ</a:t>
            </a:r>
            <a:r>
              <a:rPr lang="en-US" sz="4000" dirty="0"/>
              <a:t>	‘iron’</a:t>
            </a:r>
          </a:p>
          <a:p>
            <a:pPr marL="0" indent="0">
              <a:buNone/>
            </a:pPr>
            <a:r>
              <a:rPr lang="en-US" sz="4000" i="1" dirty="0" err="1"/>
              <a:t>mɛ̀ŋ</a:t>
            </a:r>
            <a:r>
              <a:rPr lang="en-US" sz="4000" dirty="0"/>
              <a:t>	</a:t>
            </a:r>
            <a:r>
              <a:rPr lang="en-US" sz="4000" dirty="0" smtClean="0"/>
              <a:t>	+</a:t>
            </a:r>
            <a:r>
              <a:rPr lang="en-US" sz="4000" dirty="0"/>
              <a:t>	</a:t>
            </a:r>
            <a:r>
              <a:rPr lang="en-US" sz="4000" i="1" dirty="0" err="1"/>
              <a:t>áŋ</a:t>
            </a:r>
            <a:r>
              <a:rPr lang="en-US" sz="4000" dirty="0"/>
              <a:t>	</a:t>
            </a:r>
            <a:r>
              <a:rPr lang="en-US" sz="4000" dirty="0">
                <a:sym typeface="Symbol" panose="05050102010706020507" pitchFamily="18" charset="2"/>
              </a:rPr>
              <a:t></a:t>
            </a:r>
            <a:r>
              <a:rPr lang="en-US" sz="4000" dirty="0"/>
              <a:t>	</a:t>
            </a:r>
            <a:r>
              <a:rPr lang="en-US" sz="4000" i="1" dirty="0" err="1"/>
              <a:t>mɛ̀ŋndáŋ</a:t>
            </a:r>
            <a:r>
              <a:rPr lang="en-US" sz="4000" dirty="0"/>
              <a:t>	‘water’</a:t>
            </a:r>
          </a:p>
          <a:p>
            <a:pPr marL="0" indent="0">
              <a:buNone/>
            </a:pPr>
            <a:endParaRPr lang="en-US" dirty="0"/>
          </a:p>
        </p:txBody>
      </p:sp>
    </p:spTree>
    <p:extLst>
      <p:ext uri="{BB962C8B-B14F-4D97-AF65-F5344CB8AC3E}">
        <p14:creationId xmlns:p14="http://schemas.microsoft.com/office/powerpoint/2010/main" val="2907813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826" y="365125"/>
            <a:ext cx="10889974" cy="1325563"/>
          </a:xfrm>
        </p:spPr>
        <p:txBody>
          <a:bodyPr/>
          <a:lstStyle/>
          <a:p>
            <a:r>
              <a:rPr lang="en-US" dirty="0" smtClean="0"/>
              <a:t>(7) </a:t>
            </a:r>
            <a:r>
              <a:rPr lang="en-US" dirty="0"/>
              <a:t>A reclassification of Southern ‘West Atlantic</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pPr marL="0" lvl="0" indent="0">
              <a:buNone/>
            </a:pPr>
            <a:r>
              <a:rPr lang="es-ES" sz="3600" dirty="0" smtClean="0"/>
              <a:t>I. Temne</a:t>
            </a:r>
            <a:r>
              <a:rPr lang="es-ES" sz="3600" dirty="0"/>
              <a:t>, Banta, Baga Koba, Baga Sobane, Baga Binari, Baga Sitemu, Baga Maduri, Landuma, Tyapi (Temne-Baga]</a:t>
            </a:r>
            <a:endParaRPr lang="en-US" sz="3600" dirty="0"/>
          </a:p>
          <a:p>
            <a:pPr marL="0" lvl="0" indent="0">
              <a:buNone/>
            </a:pPr>
            <a:r>
              <a:rPr lang="en-US" sz="3600" dirty="0" smtClean="0"/>
              <a:t>II. Bullom </a:t>
            </a:r>
            <a:r>
              <a:rPr lang="en-US" sz="3600" dirty="0"/>
              <a:t>(Bolom)</a:t>
            </a:r>
          </a:p>
          <a:p>
            <a:pPr marL="457200" lvl="1" indent="0">
              <a:buNone/>
            </a:pPr>
            <a:r>
              <a:rPr lang="en-US" sz="3600" dirty="0"/>
              <a:t>Northern dialects: Mandingi or Kafu</a:t>
            </a:r>
          </a:p>
          <a:p>
            <a:pPr marL="457200" lvl="1" indent="0">
              <a:buNone/>
            </a:pPr>
            <a:r>
              <a:rPr lang="en-US" sz="3600" dirty="0"/>
              <a:t>Southern or ‘Sherbro’ dialects: Bom and </a:t>
            </a:r>
            <a:r>
              <a:rPr lang="en-US" sz="3600" dirty="0" smtClean="0"/>
              <a:t>Kim</a:t>
            </a:r>
            <a:endParaRPr lang="en-US" sz="3600" dirty="0"/>
          </a:p>
          <a:p>
            <a:pPr marL="0" lvl="0" indent="0">
              <a:buNone/>
            </a:pPr>
            <a:r>
              <a:rPr lang="en-US" sz="3600" dirty="0" smtClean="0"/>
              <a:t>III. Kissi </a:t>
            </a:r>
            <a:r>
              <a:rPr lang="en-US" sz="3600" dirty="0"/>
              <a:t>(Kisi)</a:t>
            </a:r>
          </a:p>
          <a:p>
            <a:pPr marL="0" indent="0">
              <a:buNone/>
            </a:pPr>
            <a:r>
              <a:rPr lang="en-US" sz="3600" dirty="0" smtClean="0"/>
              <a:t>IV. Gola</a:t>
            </a:r>
            <a:endParaRPr lang="en-US" sz="3600" dirty="0"/>
          </a:p>
        </p:txBody>
      </p:sp>
    </p:spTree>
    <p:extLst>
      <p:ext uri="{BB962C8B-B14F-4D97-AF65-F5344CB8AC3E}">
        <p14:creationId xmlns:p14="http://schemas.microsoft.com/office/powerpoint/2010/main" val="8533398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TotalTime>
  <Words>1994</Words>
  <Application>Microsoft Office PowerPoint</Application>
  <PresentationFormat>Widescreen</PresentationFormat>
  <Paragraphs>254</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Times New Roman</vt:lpstr>
      <vt:lpstr>Symbol</vt:lpstr>
      <vt:lpstr>Cambria</vt:lpstr>
      <vt:lpstr>Calibri Light</vt:lpstr>
      <vt:lpstr>Calibri</vt:lpstr>
      <vt:lpstr>Arial</vt:lpstr>
      <vt:lpstr>Office Theme</vt:lpstr>
      <vt:lpstr>The definite article in Mel   G. Tucker Childs Portland State University childst@pdx.edu   Niger-Congo 2 1-3 Sept 2016, Paris</vt:lpstr>
      <vt:lpstr>Abstract</vt:lpstr>
      <vt:lpstr>(1) Course of the discussion</vt:lpstr>
      <vt:lpstr>Table 1 The noun classes of Kisi</vt:lpstr>
      <vt:lpstr>(2) Adjectival concord: N(-ncp) Adj-ncm</vt:lpstr>
      <vt:lpstr>(3)  Glide epenthesis</vt:lpstr>
      <vt:lpstr>(4) Onset Building and Filling after codas filled with [l]</vt:lpstr>
      <vt:lpstr>(6) Onset Building and Filling after codas filled with a nasal</vt:lpstr>
      <vt:lpstr>(7) A reclassification of Southern ‘West Atlantic’</vt:lpstr>
      <vt:lpstr>(8) Motivation for establishing Mel as a group separate from Atlantic</vt:lpstr>
      <vt:lpstr>Figure 2 The classification of Mel</vt:lpstr>
      <vt:lpstr>(11) The Definite article reconstructed for the Bolom-Kisi sub-group of Mel: *lɛ́</vt:lpstr>
      <vt:lpstr>(10) Proto high or polar tone?</vt:lpstr>
      <vt:lpstr>(11) Evidence adduced by Wilson 1962 to shown unity of Temne-Baga sub-group of Mel</vt:lpstr>
      <vt:lpstr>Table 3 Noun class prefixes in Temne</vt:lpstr>
      <vt:lpstr>Table 4 The noun classes of Baga Koba (Relich 1973)</vt:lpstr>
      <vt:lpstr>Table 5 Gola Definite markers (Koroma 1994)</vt:lpstr>
      <vt:lpstr>Table 6 Gola Definite, selected classes (Westermann 1921)</vt:lpstr>
      <vt:lpstr>(14) Why can’t we do better? (Cf. Pozdniakov 2007)</vt:lpstr>
      <vt:lpstr>(15) Possible topics for comparison</vt:lpstr>
      <vt:lpstr>PowerPoint Presentation</vt:lpstr>
      <vt:lpstr>PowerPoint Presentation</vt:lpstr>
      <vt:lpstr>PowerPoint Presentation</vt:lpstr>
      <vt:lpstr>PowerPoint Presentation</vt:lpstr>
    </vt:vector>
  </TitlesOfParts>
  <Company>Portland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Tucker Childs</dc:creator>
  <cp:lastModifiedBy>Anonymous</cp:lastModifiedBy>
  <cp:revision>20</cp:revision>
  <dcterms:created xsi:type="dcterms:W3CDTF">2016-08-31T15:35:17Z</dcterms:created>
  <dcterms:modified xsi:type="dcterms:W3CDTF">2016-09-02T02:50:56Z</dcterms:modified>
</cp:coreProperties>
</file>